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84" r:id="rId4"/>
    <p:sldId id="258" r:id="rId5"/>
    <p:sldId id="259" r:id="rId6"/>
    <p:sldId id="260" r:id="rId7"/>
    <p:sldId id="261" r:id="rId8"/>
    <p:sldId id="262" r:id="rId9"/>
    <p:sldId id="263" r:id="rId10"/>
    <p:sldId id="264" r:id="rId11"/>
    <p:sldId id="265" r:id="rId12"/>
    <p:sldId id="266" r:id="rId13"/>
    <p:sldId id="273" r:id="rId14"/>
    <p:sldId id="267" r:id="rId15"/>
    <p:sldId id="268" r:id="rId16"/>
    <p:sldId id="269" r:id="rId17"/>
    <p:sldId id="270" r:id="rId18"/>
    <p:sldId id="271" r:id="rId19"/>
    <p:sldId id="272" r:id="rId20"/>
    <p:sldId id="274" r:id="rId21"/>
    <p:sldId id="275" r:id="rId22"/>
    <p:sldId id="277" r:id="rId23"/>
    <p:sldId id="278" r:id="rId24"/>
    <p:sldId id="280" r:id="rId25"/>
    <p:sldId id="279" r:id="rId26"/>
    <p:sldId id="276" r:id="rId27"/>
    <p:sldId id="281" r:id="rId28"/>
    <p:sldId id="283"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ntharya Sivakumar" userId="63e0b739923a47fd" providerId="LiveId" clId="{73EDE92C-3EAE-4260-B912-4209B2FC828B}"/>
    <pc:docChg chg="undo custSel modSld">
      <pc:chgData name="Sountharya Sivakumar" userId="63e0b739923a47fd" providerId="LiveId" clId="{73EDE92C-3EAE-4260-B912-4209B2FC828B}" dt="2025-05-03T05:39:39.588" v="30" actId="14100"/>
      <pc:docMkLst>
        <pc:docMk/>
      </pc:docMkLst>
      <pc:sldChg chg="modSp mod">
        <pc:chgData name="Sountharya Sivakumar" userId="63e0b739923a47fd" providerId="LiveId" clId="{73EDE92C-3EAE-4260-B912-4209B2FC828B}" dt="2025-05-03T05:39:39.588" v="30" actId="14100"/>
        <pc:sldMkLst>
          <pc:docMk/>
          <pc:sldMk cId="608092515" sldId="257"/>
        </pc:sldMkLst>
        <pc:spChg chg="mod">
          <ac:chgData name="Sountharya Sivakumar" userId="63e0b739923a47fd" providerId="LiveId" clId="{73EDE92C-3EAE-4260-B912-4209B2FC828B}" dt="2025-05-03T05:39:39.588" v="30" actId="14100"/>
          <ac:spMkLst>
            <pc:docMk/>
            <pc:sldMk cId="608092515" sldId="257"/>
            <ac:spMk id="7" creationId="{65E30167-F1BA-160D-7A5D-D2E4C33A14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5CA259-65DB-4996-A727-39B3690C4D4C}" type="datetimeFigureOut">
              <a:rPr lang="en-IN" smtClean="0"/>
              <a:t>03-05-2025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279E4-E347-4B03-B69F-E4E25F075119}" type="slidenum">
              <a:rPr lang="en-IN" smtClean="0"/>
              <a:t>‹#›</a:t>
            </a:fld>
            <a:endParaRPr lang="en-IN"/>
          </a:p>
        </p:txBody>
      </p:sp>
    </p:spTree>
    <p:extLst>
      <p:ext uri="{BB962C8B-B14F-4D97-AF65-F5344CB8AC3E}">
        <p14:creationId xmlns:p14="http://schemas.microsoft.com/office/powerpoint/2010/main" val="4279857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2279E4-E347-4B03-B69F-E4E25F075119}" type="slidenum">
              <a:rPr lang="en-IN" smtClean="0"/>
              <a:t>18</a:t>
            </a:fld>
            <a:endParaRPr lang="en-IN"/>
          </a:p>
        </p:txBody>
      </p:sp>
    </p:spTree>
    <p:extLst>
      <p:ext uri="{BB962C8B-B14F-4D97-AF65-F5344CB8AC3E}">
        <p14:creationId xmlns:p14="http://schemas.microsoft.com/office/powerpoint/2010/main" val="389677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62279E4-E347-4B03-B69F-E4E25F075119}" type="slidenum">
              <a:rPr lang="en-IN" smtClean="0"/>
              <a:t>23</a:t>
            </a:fld>
            <a:endParaRPr lang="en-IN"/>
          </a:p>
        </p:txBody>
      </p:sp>
    </p:spTree>
    <p:extLst>
      <p:ext uri="{BB962C8B-B14F-4D97-AF65-F5344CB8AC3E}">
        <p14:creationId xmlns:p14="http://schemas.microsoft.com/office/powerpoint/2010/main" val="1930437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1585-5FB8-AF4B-C37A-2A69F39D2F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1AA0860-5101-89D1-90CB-B5ABF3FC3D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28E709A-A420-2445-3EA7-AE8F08676674}"/>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5" name="Footer Placeholder 4">
            <a:extLst>
              <a:ext uri="{FF2B5EF4-FFF2-40B4-BE49-F238E27FC236}">
                <a16:creationId xmlns:a16="http://schemas.microsoft.com/office/drawing/2014/main" id="{375DFD9A-607B-B215-A219-E84D22C20D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232514-7F2A-1BC0-5C25-8E0F92CF4AFD}"/>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545415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EF9F-C7F1-3518-92C6-BE3CC7835E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DD99AE-28DA-7E28-B3A0-D21BE4E6B8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4C8BA1-E87A-1997-D4C4-EBE78F69053C}"/>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5" name="Footer Placeholder 4">
            <a:extLst>
              <a:ext uri="{FF2B5EF4-FFF2-40B4-BE49-F238E27FC236}">
                <a16:creationId xmlns:a16="http://schemas.microsoft.com/office/drawing/2014/main" id="{0E7E9AA0-C8AE-EFBB-3B2A-50BC1D9C9F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AF87A6-D253-1A15-58EF-CFD114FB2AF4}"/>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378303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769475-F103-C151-3A73-53F57B08E5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5D49BB-4AE2-4A06-FCC6-735E66A961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F08D6C-E6D6-F2CA-AD8A-DDE1FAFB4436}"/>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5" name="Footer Placeholder 4">
            <a:extLst>
              <a:ext uri="{FF2B5EF4-FFF2-40B4-BE49-F238E27FC236}">
                <a16:creationId xmlns:a16="http://schemas.microsoft.com/office/drawing/2014/main" id="{265E09A2-3040-AEAD-8761-33221E77B1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F84FEC-81DD-6021-FC6F-C27918099BF0}"/>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81031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7421-3B48-7AE9-FC81-9D421AD6AA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83F4AC-16A1-1AE7-9667-125B5976C2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544129-C653-18CB-EB7B-2968E2EB57FB}"/>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5" name="Footer Placeholder 4">
            <a:extLst>
              <a:ext uri="{FF2B5EF4-FFF2-40B4-BE49-F238E27FC236}">
                <a16:creationId xmlns:a16="http://schemas.microsoft.com/office/drawing/2014/main" id="{8FB118DE-9BE9-71E1-D73C-66AFB33810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3E87F7-AE23-71B9-CFAF-CB78024D14A2}"/>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1455279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72F1-4420-352B-4BF2-CAC798059B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A5F3AE-7909-D3D0-E54A-6BD53B851B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DC61C-455A-A8D9-2DC2-27297B3D4E6E}"/>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5" name="Footer Placeholder 4">
            <a:extLst>
              <a:ext uri="{FF2B5EF4-FFF2-40B4-BE49-F238E27FC236}">
                <a16:creationId xmlns:a16="http://schemas.microsoft.com/office/drawing/2014/main" id="{F65AB874-234B-73FE-6390-B313C1A71C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67B79F-BC2D-8D74-18E3-4216A02816B4}"/>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232482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1750-D712-232A-CF81-98AC170FFC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56150C-087E-B54A-87BE-C8E5915B30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33AFCA-5A9E-3180-80F7-4AD1C11664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9C2D1A-7A28-DB39-B7DF-A540277E4098}"/>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6" name="Footer Placeholder 5">
            <a:extLst>
              <a:ext uri="{FF2B5EF4-FFF2-40B4-BE49-F238E27FC236}">
                <a16:creationId xmlns:a16="http://schemas.microsoft.com/office/drawing/2014/main" id="{A26B8401-771D-5240-7EF1-E5E77D1FD1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379BC3-3908-E116-ED17-7324BD7876CD}"/>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127641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7634F-F054-6C2D-B52F-0B5CD830F1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1DCBC5-36C9-3A79-A984-B0AC2DA2B0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88E4A0-7586-9611-3C4E-8792BD86F1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7746FB-A4BE-B8AD-5631-66A045E902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0710BC-7898-E599-D7F2-918653C972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5FF65E-18AE-A6E4-57F6-7583D659FCA9}"/>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8" name="Footer Placeholder 7">
            <a:extLst>
              <a:ext uri="{FF2B5EF4-FFF2-40B4-BE49-F238E27FC236}">
                <a16:creationId xmlns:a16="http://schemas.microsoft.com/office/drawing/2014/main" id="{E4F872E2-E0CD-C616-8FFC-A3564055B5F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27C993-FE3C-361E-B122-BFA461837E64}"/>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254127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925B-5B62-EC09-8DE1-0E6FB5E9A4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0978EBB-9194-E111-F7D4-4B5321A47041}"/>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4" name="Footer Placeholder 3">
            <a:extLst>
              <a:ext uri="{FF2B5EF4-FFF2-40B4-BE49-F238E27FC236}">
                <a16:creationId xmlns:a16="http://schemas.microsoft.com/office/drawing/2014/main" id="{F7147774-F7B8-529B-534B-CF0C4501A8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10BC9E-15CF-14E9-4385-29C7875F446D}"/>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1039378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1C6FEF-A10A-273A-F799-386A216C0BD1}"/>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3" name="Footer Placeholder 2">
            <a:extLst>
              <a:ext uri="{FF2B5EF4-FFF2-40B4-BE49-F238E27FC236}">
                <a16:creationId xmlns:a16="http://schemas.microsoft.com/office/drawing/2014/main" id="{4A40B85C-EF2F-7ABA-837E-3F517B0942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DE7371-7D6C-F14A-7F09-9DC945441416}"/>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96188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9016-2E92-4CBE-4652-03EEE79B62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3EB9B4-F8C3-65D7-D6EA-F9940A12E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D6E96F-6862-7061-E578-D5B63B4C0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8EF57F-5957-35F4-A001-64DE622E43FA}"/>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6" name="Footer Placeholder 5">
            <a:extLst>
              <a:ext uri="{FF2B5EF4-FFF2-40B4-BE49-F238E27FC236}">
                <a16:creationId xmlns:a16="http://schemas.microsoft.com/office/drawing/2014/main" id="{6E4EDE84-9EA4-34D4-8DFD-23193D26FA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B85451-7EFB-957B-9524-46D5C3B0261E}"/>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188086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F188-260C-D390-59F6-AFFFAE2B5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D31CBB-FC0B-B5C6-DD7F-1CEEAD59FE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BBF203-9BCD-A191-ECC6-CD9D0328A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219FB-B1D1-5938-6589-BAF748DB3F21}"/>
              </a:ext>
            </a:extLst>
          </p:cNvPr>
          <p:cNvSpPr>
            <a:spLocks noGrp="1"/>
          </p:cNvSpPr>
          <p:nvPr>
            <p:ph type="dt" sz="half" idx="10"/>
          </p:nvPr>
        </p:nvSpPr>
        <p:spPr/>
        <p:txBody>
          <a:bodyPr/>
          <a:lstStyle/>
          <a:p>
            <a:fld id="{AF5884E2-2240-4E2B-A3D7-CE97B92FB4F6}" type="datetimeFigureOut">
              <a:rPr lang="en-IN" smtClean="0"/>
              <a:t>03-05-2025</a:t>
            </a:fld>
            <a:endParaRPr lang="en-IN"/>
          </a:p>
        </p:txBody>
      </p:sp>
      <p:sp>
        <p:nvSpPr>
          <p:cNvPr id="6" name="Footer Placeholder 5">
            <a:extLst>
              <a:ext uri="{FF2B5EF4-FFF2-40B4-BE49-F238E27FC236}">
                <a16:creationId xmlns:a16="http://schemas.microsoft.com/office/drawing/2014/main" id="{EDECD17C-666C-2D23-63AD-27C277D6F4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26E488-5D0E-2E56-62F6-7F805B4C8848}"/>
              </a:ext>
            </a:extLst>
          </p:cNvPr>
          <p:cNvSpPr>
            <a:spLocks noGrp="1"/>
          </p:cNvSpPr>
          <p:nvPr>
            <p:ph type="sldNum" sz="quarter" idx="12"/>
          </p:nvPr>
        </p:nvSpPr>
        <p:spPr/>
        <p:txBody>
          <a:bodyPr/>
          <a:lstStyle/>
          <a:p>
            <a:fld id="{2C3C6E4C-613B-465E-ABE8-2230D6F216A9}" type="slidenum">
              <a:rPr lang="en-IN" smtClean="0"/>
              <a:t>‹#›</a:t>
            </a:fld>
            <a:endParaRPr lang="en-IN"/>
          </a:p>
        </p:txBody>
      </p:sp>
    </p:spTree>
    <p:extLst>
      <p:ext uri="{BB962C8B-B14F-4D97-AF65-F5344CB8AC3E}">
        <p14:creationId xmlns:p14="http://schemas.microsoft.com/office/powerpoint/2010/main" val="129512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6F77E-714D-8CCE-5DF0-F66E4889B4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C0157C-59E5-42CD-F546-EA21ADC93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428992-4684-AE4A-46AB-DFC3599453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884E2-2240-4E2B-A3D7-CE97B92FB4F6}" type="datetimeFigureOut">
              <a:rPr lang="en-IN" smtClean="0"/>
              <a:t>03-05-2025</a:t>
            </a:fld>
            <a:endParaRPr lang="en-IN"/>
          </a:p>
        </p:txBody>
      </p:sp>
      <p:sp>
        <p:nvSpPr>
          <p:cNvPr id="5" name="Footer Placeholder 4">
            <a:extLst>
              <a:ext uri="{FF2B5EF4-FFF2-40B4-BE49-F238E27FC236}">
                <a16:creationId xmlns:a16="http://schemas.microsoft.com/office/drawing/2014/main" id="{C65F391B-3389-9F8E-3EA6-B588B3EE0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31B0B9-E725-176B-C4CE-EA6F9E90E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3C6E4C-613B-465E-ABE8-2230D6F216A9}" type="slidenum">
              <a:rPr lang="en-IN" smtClean="0"/>
              <a:t>‹#›</a:t>
            </a:fld>
            <a:endParaRPr lang="en-IN"/>
          </a:p>
        </p:txBody>
      </p:sp>
    </p:spTree>
    <p:extLst>
      <p:ext uri="{BB962C8B-B14F-4D97-AF65-F5344CB8AC3E}">
        <p14:creationId xmlns:p14="http://schemas.microsoft.com/office/powerpoint/2010/main" val="676483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slideLayout" Target="../slideLayouts/slideLayout7.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7.emf"/></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3D84E7-7C19-97E6-63E0-EBFED513C252}"/>
              </a:ext>
            </a:extLst>
          </p:cNvPr>
          <p:cNvSpPr txBox="1"/>
          <p:nvPr/>
        </p:nvSpPr>
        <p:spPr>
          <a:xfrm>
            <a:off x="0" y="16953"/>
            <a:ext cx="12192000" cy="1841466"/>
          </a:xfrm>
          <a:prstGeom prst="rect">
            <a:avLst/>
          </a:prstGeom>
          <a:solidFill>
            <a:srgbClr val="FDF3ED"/>
          </a:solidFill>
          <a:ln w="19050">
            <a:solidFill>
              <a:srgbClr val="FF0066"/>
            </a:solidFill>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lnSpc>
                <a:spcPct val="107000"/>
              </a:lnSpc>
              <a:spcAft>
                <a:spcPts val="800"/>
              </a:spcAft>
            </a:pPr>
            <a:r>
              <a:rPr lang="en-IN" sz="3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SCREENING OF POTENTIAL ANTIMICROBIAL PEPTIDES FOR CYSTIC FIBROSIS USING NETWORK AND DYNAMIC STUDIES</a:t>
            </a:r>
            <a:endParaRPr lang="en-IN" sz="36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ubtitle 2">
            <a:extLst>
              <a:ext uri="{FF2B5EF4-FFF2-40B4-BE49-F238E27FC236}">
                <a16:creationId xmlns:a16="http://schemas.microsoft.com/office/drawing/2014/main" id="{98CA9FFA-85C6-527B-C195-C96E76036B60}"/>
              </a:ext>
            </a:extLst>
          </p:cNvPr>
          <p:cNvSpPr txBox="1">
            <a:spLocks/>
          </p:cNvSpPr>
          <p:nvPr/>
        </p:nvSpPr>
        <p:spPr>
          <a:xfrm>
            <a:off x="720824" y="4307143"/>
            <a:ext cx="4057653" cy="2289431"/>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Times New Roman" pitchFamily="18" charset="0"/>
                <a:cs typeface="Times New Roman" pitchFamily="18" charset="0"/>
              </a:rPr>
              <a:t>Presented by </a:t>
            </a:r>
          </a:p>
          <a:p>
            <a:pPr marL="0" indent="0" algn="ctr">
              <a:buNone/>
            </a:pPr>
            <a:r>
              <a:rPr lang="en-US" dirty="0">
                <a:solidFill>
                  <a:srgbClr val="FF0000"/>
                </a:solidFill>
                <a:latin typeface="Times New Roman" pitchFamily="18" charset="0"/>
                <a:cs typeface="Times New Roman" pitchFamily="18" charset="0"/>
              </a:rPr>
              <a:t> </a:t>
            </a: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HARSHAYA S (922521214013)</a:t>
            </a:r>
          </a:p>
          <a:p>
            <a:pPr marL="0" indent="0" algn="ctr">
              <a:buNone/>
            </a:pPr>
            <a:r>
              <a:rPr lang="en-US"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SOUNTHARYA S (922521214046)</a:t>
            </a:r>
          </a:p>
          <a:p>
            <a:pPr marL="0" indent="0" algn="ctr">
              <a:buNone/>
            </a:pPr>
            <a:r>
              <a:rPr lang="en-US" dirty="0">
                <a:latin typeface="Times New Roman" pitchFamily="18" charset="0"/>
                <a:cs typeface="Times New Roman" pitchFamily="18" charset="0"/>
              </a:rPr>
              <a:t>Department of Biotechnology</a:t>
            </a:r>
          </a:p>
          <a:p>
            <a:pPr marL="0" indent="0" algn="ctr">
              <a:buNone/>
            </a:pPr>
            <a:r>
              <a:rPr lang="en-US" dirty="0">
                <a:latin typeface="Times New Roman" pitchFamily="18" charset="0"/>
                <a:cs typeface="Times New Roman" pitchFamily="18" charset="0"/>
              </a:rPr>
              <a:t>VSB Engineering College</a:t>
            </a:r>
          </a:p>
          <a:p>
            <a:pPr marL="0" indent="0" algn="ctr">
              <a:buNone/>
            </a:pPr>
            <a:r>
              <a:rPr lang="en-US" dirty="0">
                <a:latin typeface="Times New Roman" pitchFamily="18" charset="0"/>
                <a:cs typeface="Times New Roman" pitchFamily="18" charset="0"/>
              </a:rPr>
              <a:t>Karur-639111</a:t>
            </a:r>
            <a:endParaRPr lang="en-US" dirty="0">
              <a:solidFill>
                <a:srgbClr val="C00000"/>
              </a:solidFill>
              <a:latin typeface="Times New Roman" pitchFamily="18" charset="0"/>
              <a:cs typeface="Times New Roman" pitchFamily="18" charset="0"/>
            </a:endParaRPr>
          </a:p>
          <a:p>
            <a:endParaRPr lang="en-IN" dirty="0"/>
          </a:p>
        </p:txBody>
      </p:sp>
      <p:sp>
        <p:nvSpPr>
          <p:cNvPr id="6" name="TextBox 5">
            <a:extLst>
              <a:ext uri="{FF2B5EF4-FFF2-40B4-BE49-F238E27FC236}">
                <a16:creationId xmlns:a16="http://schemas.microsoft.com/office/drawing/2014/main" id="{5875DEC8-DBA2-8D36-6A91-411E4B327202}"/>
              </a:ext>
            </a:extLst>
          </p:cNvPr>
          <p:cNvSpPr txBox="1"/>
          <p:nvPr/>
        </p:nvSpPr>
        <p:spPr>
          <a:xfrm>
            <a:off x="7233919" y="4226694"/>
            <a:ext cx="4434349" cy="2369880"/>
          </a:xfrm>
          <a:prstGeom prst="rect">
            <a:avLst/>
          </a:prstGeom>
          <a:noFill/>
        </p:spPr>
        <p:txBody>
          <a:bodyPr wrap="square" rtlCol="0">
            <a:spAutoFit/>
          </a:bodyPr>
          <a:lstStyle/>
          <a:p>
            <a:pPr marL="27432" algn="ctr">
              <a:spcBef>
                <a:spcPts val="600"/>
              </a:spcBef>
              <a:buClr>
                <a:schemeClr val="accent1"/>
              </a:buClr>
              <a:buSzPct val="80000"/>
              <a:defRPr/>
            </a:pPr>
            <a:r>
              <a:rPr lang="en-US" sz="2000" dirty="0">
                <a:solidFill>
                  <a:schemeClr val="tx1"/>
                </a:solidFill>
                <a:latin typeface="Times New Roman" pitchFamily="18" charset="0"/>
                <a:cs typeface="Times New Roman" pitchFamily="18" charset="0"/>
              </a:rPr>
              <a:t>   Under the guidance of</a:t>
            </a:r>
          </a:p>
          <a:p>
            <a:pPr marL="27432" algn="ctr">
              <a:spcBef>
                <a:spcPts val="600"/>
              </a:spcBef>
              <a:buClr>
                <a:schemeClr val="accent1"/>
              </a:buClr>
              <a:buSzPct val="80000"/>
              <a:defRPr/>
            </a:pPr>
            <a:r>
              <a:rPr lang="en-US" sz="20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Dr. M. A. SUNDARAMAHALINGAM</a:t>
            </a:r>
          </a:p>
          <a:p>
            <a:pPr marL="27432" algn="ctr">
              <a:spcBef>
                <a:spcPts val="600"/>
              </a:spcBef>
              <a:buClr>
                <a:schemeClr val="accent1"/>
              </a:buClr>
              <a:buSzPct val="80000"/>
              <a:defRPr/>
            </a:pPr>
            <a:r>
              <a:rPr lang="en-US" sz="2000" dirty="0">
                <a:solidFill>
                  <a:schemeClr val="tx1"/>
                </a:solidFill>
                <a:latin typeface="Times New Roman" pitchFamily="18" charset="0"/>
                <a:cs typeface="Times New Roman" pitchFamily="18" charset="0"/>
              </a:rPr>
              <a:t>Assistant Professor</a:t>
            </a:r>
          </a:p>
          <a:p>
            <a:pPr algn="ctr"/>
            <a:r>
              <a:rPr lang="en-US" sz="2000" dirty="0">
                <a:solidFill>
                  <a:schemeClr val="tx1"/>
                </a:solidFill>
                <a:latin typeface="Times New Roman" pitchFamily="18" charset="0"/>
                <a:cs typeface="Times New Roman" pitchFamily="18" charset="0"/>
              </a:rPr>
              <a:t>Department of Biotechnology</a:t>
            </a:r>
          </a:p>
          <a:p>
            <a:pPr algn="ctr"/>
            <a:r>
              <a:rPr lang="en-US" sz="2000" dirty="0">
                <a:solidFill>
                  <a:schemeClr val="tx1"/>
                </a:solidFill>
                <a:latin typeface="Times New Roman" pitchFamily="18" charset="0"/>
                <a:cs typeface="Times New Roman" pitchFamily="18" charset="0"/>
              </a:rPr>
              <a:t>VSB Engineering College</a:t>
            </a:r>
          </a:p>
          <a:p>
            <a:pPr algn="ctr"/>
            <a:r>
              <a:rPr lang="en-US" sz="2000" dirty="0">
                <a:solidFill>
                  <a:schemeClr val="tx1"/>
                </a:solidFill>
                <a:latin typeface="Times New Roman" pitchFamily="18" charset="0"/>
                <a:cs typeface="Times New Roman" pitchFamily="18" charset="0"/>
              </a:rPr>
              <a:t>Karur-639111</a:t>
            </a:r>
          </a:p>
          <a:p>
            <a:endParaRPr lang="en-IN" dirty="0"/>
          </a:p>
        </p:txBody>
      </p:sp>
      <p:sp>
        <p:nvSpPr>
          <p:cNvPr id="7" name="TextBox 6">
            <a:extLst>
              <a:ext uri="{FF2B5EF4-FFF2-40B4-BE49-F238E27FC236}">
                <a16:creationId xmlns:a16="http://schemas.microsoft.com/office/drawing/2014/main" id="{C1DAF565-A882-21E2-D3AC-3DD06D147AED}"/>
              </a:ext>
            </a:extLst>
          </p:cNvPr>
          <p:cNvSpPr txBox="1"/>
          <p:nvPr/>
        </p:nvSpPr>
        <p:spPr>
          <a:xfrm>
            <a:off x="3443936" y="2089192"/>
            <a:ext cx="5020029" cy="461665"/>
          </a:xfrm>
          <a:prstGeom prst="rect">
            <a:avLst/>
          </a:prstGeom>
          <a:solidFill>
            <a:srgbClr val="7030A0"/>
          </a:solidFill>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sz="2400" b="1" dirty="0">
                <a:solidFill>
                  <a:schemeClr val="bg1"/>
                </a:solidFill>
                <a:latin typeface="Times New Roman" pitchFamily="18" charset="0"/>
                <a:cs typeface="Times New Roman" pitchFamily="18" charset="0"/>
              </a:rPr>
              <a:t>FINAL REVIEW PRESENTATION</a:t>
            </a:r>
            <a:endParaRPr lang="en-IN" sz="2400" b="1" dirty="0">
              <a:solidFill>
                <a:schemeClr val="bg1"/>
              </a:solidFill>
              <a:latin typeface="Times New Roman" pitchFamily="18" charset="0"/>
              <a:cs typeface="Times New Roman" pitchFamily="18" charset="0"/>
            </a:endParaRPr>
          </a:p>
        </p:txBody>
      </p:sp>
      <p:pic>
        <p:nvPicPr>
          <p:cNvPr id="8" name="Picture 7">
            <a:extLst>
              <a:ext uri="{FF2B5EF4-FFF2-40B4-BE49-F238E27FC236}">
                <a16:creationId xmlns:a16="http://schemas.microsoft.com/office/drawing/2014/main" id="{65DC8314-4671-0451-102C-9E643FFE4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683" y="2814711"/>
            <a:ext cx="1878852" cy="1746484"/>
          </a:xfrm>
          <a:prstGeom prst="rect">
            <a:avLst/>
          </a:prstGeom>
        </p:spPr>
      </p:pic>
    </p:spTree>
    <p:extLst>
      <p:ext uri="{BB962C8B-B14F-4D97-AF65-F5344CB8AC3E}">
        <p14:creationId xmlns:p14="http://schemas.microsoft.com/office/powerpoint/2010/main" val="3891709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6E46-3162-B3AA-D0C9-6157E8CD07B2}"/>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ANTI MICROBIAL PEPTIDES SCREENING</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A48629E-1ABC-1C7C-CD80-B85F2A565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78" y="1120885"/>
            <a:ext cx="2405062" cy="4048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25AFE5-5B15-80F5-C622-02DA4D437E52}"/>
              </a:ext>
            </a:extLst>
          </p:cNvPr>
          <p:cNvSpPr txBox="1"/>
          <p:nvPr/>
        </p:nvSpPr>
        <p:spPr>
          <a:xfrm>
            <a:off x="924232" y="1465469"/>
            <a:ext cx="2772697" cy="584775"/>
          </a:xfrm>
          <a:prstGeom prst="rect">
            <a:avLst/>
          </a:prstGeom>
          <a:noFill/>
        </p:spPr>
        <p:txBody>
          <a:bodyPr wrap="square" rtlCol="0">
            <a:spAutoFit/>
          </a:bodyPr>
          <a:lstStyle/>
          <a:p>
            <a:r>
              <a:rPr lang="en-IN" sz="1600" b="1" dirty="0">
                <a:latin typeface="Bahnschrift SemiLight SemiConde" panose="020B0502040204020203" pitchFamily="34" charset="0"/>
              </a:rPr>
              <a:t>APD3 – Antimicrobial Peptide Database</a:t>
            </a:r>
          </a:p>
        </p:txBody>
      </p:sp>
      <p:pic>
        <p:nvPicPr>
          <p:cNvPr id="5" name="Picture 4">
            <a:extLst>
              <a:ext uri="{FF2B5EF4-FFF2-40B4-BE49-F238E27FC236}">
                <a16:creationId xmlns:a16="http://schemas.microsoft.com/office/drawing/2014/main" id="{E77D09CF-DF28-E564-4EE5-F91649599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968" y="1079942"/>
            <a:ext cx="4341864" cy="87292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F0A2A01-7979-8EAF-A128-06B186E6CE02}"/>
              </a:ext>
            </a:extLst>
          </p:cNvPr>
          <p:cNvCxnSpPr/>
          <p:nvPr/>
        </p:nvCxnSpPr>
        <p:spPr>
          <a:xfrm>
            <a:off x="3500284" y="1516402"/>
            <a:ext cx="1140542" cy="0"/>
          </a:xfrm>
          <a:prstGeom prst="straightConnector1">
            <a:avLst/>
          </a:prstGeom>
          <a:ln>
            <a:solidFill>
              <a:schemeClr val="accent2">
                <a:lumMod val="75000"/>
              </a:schemeClr>
            </a:solidFill>
            <a:tailEnd type="triangle"/>
          </a:ln>
        </p:spPr>
        <p:style>
          <a:lnRef idx="3">
            <a:schemeClr val="accent6"/>
          </a:lnRef>
          <a:fillRef idx="0">
            <a:schemeClr val="accent6"/>
          </a:fillRef>
          <a:effectRef idx="2">
            <a:schemeClr val="accent6"/>
          </a:effectRef>
          <a:fontRef idx="minor">
            <a:schemeClr val="tx1"/>
          </a:fontRef>
        </p:style>
      </p:cxnSp>
      <p:sp>
        <p:nvSpPr>
          <p:cNvPr id="7" name="TextBox 6">
            <a:extLst>
              <a:ext uri="{FF2B5EF4-FFF2-40B4-BE49-F238E27FC236}">
                <a16:creationId xmlns:a16="http://schemas.microsoft.com/office/drawing/2014/main" id="{E300D6BC-7451-C6A0-3427-8E58F35B8C97}"/>
              </a:ext>
            </a:extLst>
          </p:cNvPr>
          <p:cNvSpPr txBox="1"/>
          <p:nvPr/>
        </p:nvSpPr>
        <p:spPr>
          <a:xfrm>
            <a:off x="745642" y="2025775"/>
            <a:ext cx="2405058" cy="400110"/>
          </a:xfrm>
          <a:prstGeom prst="rect">
            <a:avLst/>
          </a:prstGeom>
          <a:noFill/>
          <a:ln w="12700">
            <a:solidFill>
              <a:schemeClr val="accent4">
                <a:lumMod val="60000"/>
                <a:lumOff val="40000"/>
              </a:schemeClr>
            </a:solidFill>
          </a:ln>
        </p:spPr>
        <p:txBody>
          <a:bodyPr wrap="square" rtlCol="0">
            <a:spAutoFit/>
          </a:bodyPr>
          <a:lstStyle/>
          <a:p>
            <a:pPr algn="ctr"/>
            <a:r>
              <a:rPr lang="en-IN" sz="2000" dirty="0">
                <a:solidFill>
                  <a:schemeClr val="accent6">
                    <a:lumMod val="75000"/>
                  </a:schemeClr>
                </a:solidFill>
                <a:latin typeface="Times New Roman" panose="02020603050405020304" pitchFamily="18" charset="0"/>
                <a:cs typeface="Times New Roman" panose="02020603050405020304" pitchFamily="18" charset="0"/>
              </a:rPr>
              <a:t>3306 Natural AMPs</a:t>
            </a:r>
          </a:p>
        </p:txBody>
      </p:sp>
      <p:pic>
        <p:nvPicPr>
          <p:cNvPr id="8" name="Picture 6">
            <a:extLst>
              <a:ext uri="{FF2B5EF4-FFF2-40B4-BE49-F238E27FC236}">
                <a16:creationId xmlns:a16="http://schemas.microsoft.com/office/drawing/2014/main" id="{E2CA0B2B-678A-A57C-2C47-FF2E7FA019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3856" y="2987724"/>
            <a:ext cx="4522839" cy="747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2A31CD5-1768-DC5A-00C8-32C3A4D36483}"/>
              </a:ext>
            </a:extLst>
          </p:cNvPr>
          <p:cNvPicPr>
            <a:picLocks noChangeAspect="1"/>
          </p:cNvPicPr>
          <p:nvPr/>
        </p:nvPicPr>
        <p:blipFill>
          <a:blip r:embed="rId5"/>
          <a:srcRect t="13763" r="65726" b="68889"/>
          <a:stretch/>
        </p:blipFill>
        <p:spPr>
          <a:xfrm>
            <a:off x="2536724" y="2956359"/>
            <a:ext cx="3156154" cy="820986"/>
          </a:xfrm>
          <a:prstGeom prst="rect">
            <a:avLst/>
          </a:prstGeom>
        </p:spPr>
      </p:pic>
      <p:pic>
        <p:nvPicPr>
          <p:cNvPr id="10" name="Picture 8">
            <a:extLst>
              <a:ext uri="{FF2B5EF4-FFF2-40B4-BE49-F238E27FC236}">
                <a16:creationId xmlns:a16="http://schemas.microsoft.com/office/drawing/2014/main" id="{3B493DE9-DF13-6778-E718-13D884D9F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225" y="4868957"/>
            <a:ext cx="3038167" cy="9452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597156F-E5F7-EF1B-C740-029506F464CE}"/>
              </a:ext>
            </a:extLst>
          </p:cNvPr>
          <p:cNvPicPr>
            <a:picLocks noChangeAspect="1"/>
          </p:cNvPicPr>
          <p:nvPr/>
        </p:nvPicPr>
        <p:blipFill>
          <a:blip r:embed="rId7"/>
          <a:srcRect l="9435" t="16805" r="67033" b="70465"/>
          <a:stretch/>
        </p:blipFill>
        <p:spPr>
          <a:xfrm>
            <a:off x="4945893" y="4963660"/>
            <a:ext cx="2869023" cy="872920"/>
          </a:xfrm>
          <a:prstGeom prst="rect">
            <a:avLst/>
          </a:prstGeom>
        </p:spPr>
      </p:pic>
      <p:sp>
        <p:nvSpPr>
          <p:cNvPr id="12" name="TextBox 11">
            <a:extLst>
              <a:ext uri="{FF2B5EF4-FFF2-40B4-BE49-F238E27FC236}">
                <a16:creationId xmlns:a16="http://schemas.microsoft.com/office/drawing/2014/main" id="{F0E5BFC4-E4F6-FA25-692E-3F0EBD9938EA}"/>
              </a:ext>
            </a:extLst>
          </p:cNvPr>
          <p:cNvSpPr txBox="1"/>
          <p:nvPr/>
        </p:nvSpPr>
        <p:spPr>
          <a:xfrm>
            <a:off x="5104171" y="2024803"/>
            <a:ext cx="3757458" cy="707886"/>
          </a:xfrm>
          <a:prstGeom prst="rect">
            <a:avLst/>
          </a:prstGeom>
          <a:noFill/>
          <a:ln w="12700">
            <a:solidFill>
              <a:schemeClr val="accent4">
                <a:lumMod val="60000"/>
                <a:lumOff val="40000"/>
              </a:schemeClr>
            </a:solidFill>
          </a:ln>
        </p:spPr>
        <p:txBody>
          <a:bodyPr wrap="square" rtlCol="0">
            <a:spAutoFit/>
          </a:bodyPr>
          <a:lstStyle/>
          <a:p>
            <a:pPr algn="ctr"/>
            <a:r>
              <a:rPr lang="en-IN" sz="2000" dirty="0">
                <a:solidFill>
                  <a:schemeClr val="accent6">
                    <a:lumMod val="75000"/>
                  </a:schemeClr>
                </a:solidFill>
                <a:latin typeface="Times New Roman" panose="02020603050405020304" pitchFamily="18" charset="0"/>
                <a:cs typeface="Times New Roman" panose="02020603050405020304" pitchFamily="18" charset="0"/>
              </a:rPr>
              <a:t>3306 Natural AMPs Sequence and Length (5-30AA – 1776 AMPs)</a:t>
            </a:r>
          </a:p>
        </p:txBody>
      </p:sp>
      <p:cxnSp>
        <p:nvCxnSpPr>
          <p:cNvPr id="13" name="Straight Connector 12">
            <a:extLst>
              <a:ext uri="{FF2B5EF4-FFF2-40B4-BE49-F238E27FC236}">
                <a16:creationId xmlns:a16="http://schemas.microsoft.com/office/drawing/2014/main" id="{50116993-B8AF-C835-7A78-DB82069A0D6F}"/>
              </a:ext>
            </a:extLst>
          </p:cNvPr>
          <p:cNvCxnSpPr>
            <a:cxnSpLocks/>
          </p:cNvCxnSpPr>
          <p:nvPr/>
        </p:nvCxnSpPr>
        <p:spPr>
          <a:xfrm flipV="1">
            <a:off x="9419303" y="1516402"/>
            <a:ext cx="1219200" cy="9295"/>
          </a:xfrm>
          <a:prstGeom prst="line">
            <a:avLst/>
          </a:prstGeom>
          <a:ln>
            <a:solidFill>
              <a:schemeClr val="accent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E938D03-65E6-83E7-1CBE-76AC24D3168B}"/>
              </a:ext>
            </a:extLst>
          </p:cNvPr>
          <p:cNvCxnSpPr>
            <a:cxnSpLocks/>
          </p:cNvCxnSpPr>
          <p:nvPr/>
        </p:nvCxnSpPr>
        <p:spPr>
          <a:xfrm>
            <a:off x="10638503" y="1525697"/>
            <a:ext cx="0" cy="1207964"/>
          </a:xfrm>
          <a:prstGeom prst="straightConnector1">
            <a:avLst/>
          </a:prstGeom>
          <a:ln>
            <a:solidFill>
              <a:schemeClr val="accent2">
                <a:lumMod val="7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FF9D9B17-00F2-1085-F9F8-6AAB90AF0245}"/>
              </a:ext>
            </a:extLst>
          </p:cNvPr>
          <p:cNvCxnSpPr>
            <a:cxnSpLocks/>
          </p:cNvCxnSpPr>
          <p:nvPr/>
        </p:nvCxnSpPr>
        <p:spPr>
          <a:xfrm flipH="1">
            <a:off x="5889523" y="3361580"/>
            <a:ext cx="1258529" cy="0"/>
          </a:xfrm>
          <a:prstGeom prst="straightConnector1">
            <a:avLst/>
          </a:prstGeom>
          <a:ln>
            <a:solidFill>
              <a:schemeClr val="accent2">
                <a:lumMod val="7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0B93840A-AC49-DA79-2CA2-14403A46E08E}"/>
              </a:ext>
            </a:extLst>
          </p:cNvPr>
          <p:cNvCxnSpPr>
            <a:cxnSpLocks/>
          </p:cNvCxnSpPr>
          <p:nvPr/>
        </p:nvCxnSpPr>
        <p:spPr>
          <a:xfrm>
            <a:off x="1620324" y="3429000"/>
            <a:ext cx="721751" cy="0"/>
          </a:xfrm>
          <a:prstGeom prst="line">
            <a:avLst/>
          </a:prstGeom>
          <a:ln>
            <a:solidFill>
              <a:schemeClr val="accent2">
                <a:lumMod val="75000"/>
              </a:schemeClr>
            </a:solidFill>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847A382E-B5CF-2EEF-DF99-893D9E45C2AF}"/>
              </a:ext>
            </a:extLst>
          </p:cNvPr>
          <p:cNvCxnSpPr>
            <a:cxnSpLocks/>
          </p:cNvCxnSpPr>
          <p:nvPr/>
        </p:nvCxnSpPr>
        <p:spPr>
          <a:xfrm>
            <a:off x="1635072" y="3429000"/>
            <a:ext cx="0" cy="1207964"/>
          </a:xfrm>
          <a:prstGeom prst="straightConnector1">
            <a:avLst/>
          </a:prstGeom>
          <a:ln>
            <a:solidFill>
              <a:schemeClr val="accent2">
                <a:lumMod val="7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6172858-7AAD-5302-C227-F0A649EDF024}"/>
              </a:ext>
            </a:extLst>
          </p:cNvPr>
          <p:cNvCxnSpPr/>
          <p:nvPr/>
        </p:nvCxnSpPr>
        <p:spPr>
          <a:xfrm>
            <a:off x="3500284" y="5341596"/>
            <a:ext cx="1140542" cy="0"/>
          </a:xfrm>
          <a:prstGeom prst="straightConnector1">
            <a:avLst/>
          </a:prstGeom>
          <a:ln>
            <a:solidFill>
              <a:schemeClr val="accent2">
                <a:lumMod val="75000"/>
              </a:schemeClr>
            </a:solidFill>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94E1F5A3-B349-4315-E940-522A850D0FC7}"/>
              </a:ext>
            </a:extLst>
          </p:cNvPr>
          <p:cNvCxnSpPr/>
          <p:nvPr/>
        </p:nvCxnSpPr>
        <p:spPr>
          <a:xfrm>
            <a:off x="8111344" y="5420402"/>
            <a:ext cx="1140542" cy="0"/>
          </a:xfrm>
          <a:prstGeom prst="straightConnector1">
            <a:avLst/>
          </a:prstGeom>
          <a:ln>
            <a:solidFill>
              <a:schemeClr val="accent2">
                <a:lumMod val="75000"/>
              </a:schemeClr>
            </a:solidFill>
            <a:tailEnd type="triangle"/>
          </a:ln>
        </p:spPr>
        <p:style>
          <a:lnRef idx="3">
            <a:schemeClr val="accent6"/>
          </a:lnRef>
          <a:fillRef idx="0">
            <a:schemeClr val="accent6"/>
          </a:fillRef>
          <a:effectRef idx="2">
            <a:schemeClr val="accent6"/>
          </a:effectRef>
          <a:fontRef idx="minor">
            <a:schemeClr val="tx1"/>
          </a:fontRef>
        </p:style>
      </p:cxnSp>
      <p:sp>
        <p:nvSpPr>
          <p:cNvPr id="20" name="TextBox 19">
            <a:extLst>
              <a:ext uri="{FF2B5EF4-FFF2-40B4-BE49-F238E27FC236}">
                <a16:creationId xmlns:a16="http://schemas.microsoft.com/office/drawing/2014/main" id="{7650C6D4-1A8B-0366-796D-E4B4D15A3747}"/>
              </a:ext>
            </a:extLst>
          </p:cNvPr>
          <p:cNvSpPr txBox="1"/>
          <p:nvPr/>
        </p:nvSpPr>
        <p:spPr>
          <a:xfrm>
            <a:off x="8459049" y="3886701"/>
            <a:ext cx="2773233" cy="707886"/>
          </a:xfrm>
          <a:prstGeom prst="rect">
            <a:avLst/>
          </a:prstGeom>
          <a:noFill/>
          <a:ln w="12700">
            <a:solidFill>
              <a:schemeClr val="accent4">
                <a:lumMod val="60000"/>
                <a:lumOff val="40000"/>
              </a:schemeClr>
            </a:solidFill>
          </a:ln>
        </p:spPr>
        <p:txBody>
          <a:bodyPr wrap="square" rtlCol="0">
            <a:spAutoFit/>
          </a:bodyPr>
          <a:lstStyle/>
          <a:p>
            <a:pPr algn="ctr"/>
            <a:r>
              <a:rPr lang="en-IN" sz="2000" dirty="0">
                <a:solidFill>
                  <a:schemeClr val="accent6">
                    <a:lumMod val="75000"/>
                  </a:schemeClr>
                </a:solidFill>
                <a:latin typeface="Times New Roman" panose="02020603050405020304" pitchFamily="18" charset="0"/>
                <a:cs typeface="Times New Roman" panose="02020603050405020304" pitchFamily="18" charset="0"/>
              </a:rPr>
              <a:t>665 Non-</a:t>
            </a:r>
            <a:r>
              <a:rPr lang="en-IN" sz="2000" dirty="0" err="1">
                <a:solidFill>
                  <a:schemeClr val="accent6">
                    <a:lumMod val="75000"/>
                  </a:schemeClr>
                </a:solidFill>
                <a:latin typeface="Times New Roman" panose="02020603050405020304" pitchFamily="18" charset="0"/>
                <a:cs typeface="Times New Roman" panose="02020603050405020304" pitchFamily="18" charset="0"/>
              </a:rPr>
              <a:t>Hemolytic</a:t>
            </a:r>
            <a:r>
              <a:rPr lang="en-IN" sz="2000" dirty="0">
                <a:solidFill>
                  <a:schemeClr val="accent6">
                    <a:lumMod val="75000"/>
                  </a:schemeClr>
                </a:solidFill>
                <a:latin typeface="Times New Roman" panose="02020603050405020304" pitchFamily="18" charset="0"/>
                <a:cs typeface="Times New Roman" panose="02020603050405020304" pitchFamily="18" charset="0"/>
              </a:rPr>
              <a:t> AMPs </a:t>
            </a:r>
          </a:p>
        </p:txBody>
      </p:sp>
      <p:sp>
        <p:nvSpPr>
          <p:cNvPr id="21" name="TextBox 20">
            <a:extLst>
              <a:ext uri="{FF2B5EF4-FFF2-40B4-BE49-F238E27FC236}">
                <a16:creationId xmlns:a16="http://schemas.microsoft.com/office/drawing/2014/main" id="{84F1BF83-B6CD-9A2D-59CD-6A518C4E4BF0}"/>
              </a:ext>
            </a:extLst>
          </p:cNvPr>
          <p:cNvSpPr txBox="1"/>
          <p:nvPr/>
        </p:nvSpPr>
        <p:spPr>
          <a:xfrm>
            <a:off x="2929476" y="3898014"/>
            <a:ext cx="2282157" cy="707886"/>
          </a:xfrm>
          <a:prstGeom prst="rect">
            <a:avLst/>
          </a:prstGeom>
          <a:noFill/>
          <a:ln w="12700">
            <a:solidFill>
              <a:schemeClr val="accent4">
                <a:lumMod val="60000"/>
                <a:lumOff val="40000"/>
              </a:schemeClr>
            </a:solidFill>
          </a:ln>
        </p:spPr>
        <p:txBody>
          <a:bodyPr wrap="square" rtlCol="0">
            <a:spAutoFit/>
          </a:bodyPr>
          <a:lstStyle/>
          <a:p>
            <a:pPr algn="ctr"/>
            <a:r>
              <a:rPr lang="en-IN" sz="2000" dirty="0">
                <a:solidFill>
                  <a:schemeClr val="accent6">
                    <a:lumMod val="75000"/>
                  </a:schemeClr>
                </a:solidFill>
                <a:latin typeface="Times New Roman" panose="02020603050405020304" pitchFamily="18" charset="0"/>
                <a:cs typeface="Times New Roman" panose="02020603050405020304" pitchFamily="18" charset="0"/>
              </a:rPr>
              <a:t>650 Non-Toxin AMPs</a:t>
            </a:r>
          </a:p>
        </p:txBody>
      </p:sp>
      <p:sp>
        <p:nvSpPr>
          <p:cNvPr id="22" name="TextBox 21">
            <a:extLst>
              <a:ext uri="{FF2B5EF4-FFF2-40B4-BE49-F238E27FC236}">
                <a16:creationId xmlns:a16="http://schemas.microsoft.com/office/drawing/2014/main" id="{06A33765-F3C7-9F9B-44AF-0F9D44B73643}"/>
              </a:ext>
            </a:extLst>
          </p:cNvPr>
          <p:cNvSpPr txBox="1"/>
          <p:nvPr/>
        </p:nvSpPr>
        <p:spPr>
          <a:xfrm>
            <a:off x="745641" y="5925610"/>
            <a:ext cx="2282157" cy="707886"/>
          </a:xfrm>
          <a:prstGeom prst="rect">
            <a:avLst/>
          </a:prstGeom>
          <a:noFill/>
          <a:ln w="12700">
            <a:solidFill>
              <a:schemeClr val="accent4">
                <a:lumMod val="60000"/>
                <a:lumOff val="40000"/>
              </a:schemeClr>
            </a:solidFill>
          </a:ln>
        </p:spPr>
        <p:txBody>
          <a:bodyPr wrap="square" rtlCol="0">
            <a:spAutoFit/>
          </a:bodyPr>
          <a:lstStyle/>
          <a:p>
            <a:pPr algn="ctr"/>
            <a:r>
              <a:rPr lang="en-IN" sz="2000" dirty="0">
                <a:solidFill>
                  <a:schemeClr val="accent6">
                    <a:lumMod val="75000"/>
                  </a:schemeClr>
                </a:solidFill>
                <a:latin typeface="Times New Roman" panose="02020603050405020304" pitchFamily="18" charset="0"/>
                <a:cs typeface="Times New Roman" panose="02020603050405020304" pitchFamily="18" charset="0"/>
              </a:rPr>
              <a:t>369 Biofilm- active AMPs</a:t>
            </a:r>
          </a:p>
        </p:txBody>
      </p:sp>
      <p:sp>
        <p:nvSpPr>
          <p:cNvPr id="23" name="TextBox 22">
            <a:extLst>
              <a:ext uri="{FF2B5EF4-FFF2-40B4-BE49-F238E27FC236}">
                <a16:creationId xmlns:a16="http://schemas.microsoft.com/office/drawing/2014/main" id="{94F54F95-DAE7-D0EA-CFED-758EA7EAE751}"/>
              </a:ext>
            </a:extLst>
          </p:cNvPr>
          <p:cNvSpPr txBox="1"/>
          <p:nvPr/>
        </p:nvSpPr>
        <p:spPr>
          <a:xfrm>
            <a:off x="4669859" y="5925610"/>
            <a:ext cx="3421090" cy="707886"/>
          </a:xfrm>
          <a:prstGeom prst="rect">
            <a:avLst/>
          </a:prstGeom>
          <a:noFill/>
          <a:ln w="12700">
            <a:solidFill>
              <a:schemeClr val="accent4">
                <a:lumMod val="60000"/>
                <a:lumOff val="40000"/>
              </a:schemeClr>
            </a:solidFill>
          </a:ln>
        </p:spPr>
        <p:txBody>
          <a:bodyPr wrap="square" rtlCol="0">
            <a:spAutoFit/>
          </a:bodyPr>
          <a:lstStyle/>
          <a:p>
            <a:pPr algn="ctr"/>
            <a:r>
              <a:rPr lang="en-IN" sz="2000" dirty="0">
                <a:solidFill>
                  <a:schemeClr val="accent6">
                    <a:lumMod val="75000"/>
                  </a:schemeClr>
                </a:solidFill>
                <a:latin typeface="Times New Roman" panose="02020603050405020304" pitchFamily="18" charset="0"/>
                <a:cs typeface="Times New Roman" panose="02020603050405020304" pitchFamily="18" charset="0"/>
              </a:rPr>
              <a:t>39 AMPs against </a:t>
            </a:r>
            <a:r>
              <a:rPr lang="en-IN" sz="2000" i="1" dirty="0">
                <a:solidFill>
                  <a:schemeClr val="accent6">
                    <a:lumMod val="75000"/>
                  </a:schemeClr>
                </a:solidFill>
                <a:latin typeface="Times New Roman" panose="02020603050405020304" pitchFamily="18" charset="0"/>
                <a:cs typeface="Times New Roman" panose="02020603050405020304" pitchFamily="18" charset="0"/>
              </a:rPr>
              <a:t>P. aeruginosa &amp; S. aureus</a:t>
            </a:r>
          </a:p>
        </p:txBody>
      </p:sp>
      <p:sp>
        <p:nvSpPr>
          <p:cNvPr id="24" name="TextBox 23">
            <a:extLst>
              <a:ext uri="{FF2B5EF4-FFF2-40B4-BE49-F238E27FC236}">
                <a16:creationId xmlns:a16="http://schemas.microsoft.com/office/drawing/2014/main" id="{F9BC0507-EBF9-3B0C-8BE3-FCCCC54483CE}"/>
              </a:ext>
            </a:extLst>
          </p:cNvPr>
          <p:cNvSpPr txBox="1"/>
          <p:nvPr/>
        </p:nvSpPr>
        <p:spPr>
          <a:xfrm>
            <a:off x="9419303" y="5110763"/>
            <a:ext cx="2418736" cy="461665"/>
          </a:xfrm>
          <a:prstGeom prst="rect">
            <a:avLst/>
          </a:prstGeom>
          <a:noFill/>
        </p:spPr>
        <p:txBody>
          <a:bodyPr wrap="square" rtlCol="0">
            <a:spAutoFit/>
          </a:bodyPr>
          <a:lstStyle/>
          <a:p>
            <a:pPr algn="ctr"/>
            <a:r>
              <a:rPr lang="en-IN" sz="2400" dirty="0" err="1">
                <a:solidFill>
                  <a:schemeClr val="tx2">
                    <a:lumMod val="75000"/>
                  </a:schemeClr>
                </a:solidFill>
                <a:latin typeface="Arial Rounded MT Bold" panose="020F0704030504030204" pitchFamily="34" charset="0"/>
              </a:rPr>
              <a:t>PeptideRanker</a:t>
            </a:r>
            <a:endParaRPr lang="en-IN" sz="2400" dirty="0">
              <a:solidFill>
                <a:schemeClr val="tx2">
                  <a:lumMod val="75000"/>
                </a:schemeClr>
              </a:solidFill>
              <a:latin typeface="Arial Rounded MT Bold" panose="020F0704030504030204" pitchFamily="34" charset="0"/>
            </a:endParaRPr>
          </a:p>
        </p:txBody>
      </p:sp>
      <p:sp>
        <p:nvSpPr>
          <p:cNvPr id="25" name="TextBox 24">
            <a:extLst>
              <a:ext uri="{FF2B5EF4-FFF2-40B4-BE49-F238E27FC236}">
                <a16:creationId xmlns:a16="http://schemas.microsoft.com/office/drawing/2014/main" id="{DD759743-A585-C3EE-35EA-8BE6E20AAFBF}"/>
              </a:ext>
            </a:extLst>
          </p:cNvPr>
          <p:cNvSpPr txBox="1"/>
          <p:nvPr/>
        </p:nvSpPr>
        <p:spPr>
          <a:xfrm>
            <a:off x="9251886" y="5933326"/>
            <a:ext cx="2773233" cy="707886"/>
          </a:xfrm>
          <a:prstGeom prst="rect">
            <a:avLst/>
          </a:prstGeom>
          <a:noFill/>
          <a:ln w="12700">
            <a:solidFill>
              <a:schemeClr val="accent4">
                <a:lumMod val="60000"/>
                <a:lumOff val="40000"/>
              </a:schemeClr>
            </a:solidFill>
          </a:ln>
        </p:spPr>
        <p:txBody>
          <a:bodyPr wrap="square" rtlCol="0">
            <a:spAutoFit/>
          </a:bodyPr>
          <a:lstStyle/>
          <a:p>
            <a:pPr algn="ctr"/>
            <a:r>
              <a:rPr lang="en-IN" sz="2000" b="1" dirty="0">
                <a:solidFill>
                  <a:schemeClr val="accent6">
                    <a:lumMod val="75000"/>
                  </a:schemeClr>
                </a:solidFill>
                <a:latin typeface="Times New Roman" panose="02020603050405020304" pitchFamily="18" charset="0"/>
                <a:cs typeface="Times New Roman" panose="02020603050405020304" pitchFamily="18" charset="0"/>
              </a:rPr>
              <a:t>10 AMPs </a:t>
            </a:r>
            <a:r>
              <a:rPr lang="en-IN" sz="2000" dirty="0">
                <a:solidFill>
                  <a:schemeClr val="accent6">
                    <a:lumMod val="75000"/>
                  </a:schemeClr>
                </a:solidFill>
                <a:latin typeface="Times New Roman" panose="02020603050405020304" pitchFamily="18" charset="0"/>
                <a:cs typeface="Times New Roman" panose="02020603050405020304" pitchFamily="18" charset="0"/>
              </a:rPr>
              <a:t>with ranking scores of about &gt;0.8 </a:t>
            </a:r>
          </a:p>
        </p:txBody>
      </p:sp>
    </p:spTree>
    <p:extLst>
      <p:ext uri="{BB962C8B-B14F-4D97-AF65-F5344CB8AC3E}">
        <p14:creationId xmlns:p14="http://schemas.microsoft.com/office/powerpoint/2010/main" val="161205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24AE-02CD-43A8-E9D8-A64219C411E0}"/>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RESULTS AND </a:t>
            </a:r>
            <a:r>
              <a:rPr lang="en-US" sz="4000" b="1">
                <a:solidFill>
                  <a:srgbClr val="7030A0"/>
                </a:solidFill>
                <a:latin typeface="Times New Roman" panose="02020603050405020304" pitchFamily="18" charset="0"/>
                <a:cs typeface="Times New Roman" panose="02020603050405020304" pitchFamily="18" charset="0"/>
              </a:rPr>
              <a:t>DISCUSSION  </a:t>
            </a:r>
            <a:endParaRPr lang="en-IN" sz="4000" b="1" dirty="0">
              <a:solidFill>
                <a:srgbClr val="7030A0"/>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C0847088-26CE-5D6B-D623-0283A14D6DF8}"/>
              </a:ext>
            </a:extLst>
          </p:cNvPr>
          <p:cNvGraphicFramePr>
            <a:graphicFrameLocks noGrp="1"/>
          </p:cNvGraphicFramePr>
          <p:nvPr>
            <p:extLst>
              <p:ext uri="{D42A27DB-BD31-4B8C-83A1-F6EECF244321}">
                <p14:modId xmlns:p14="http://schemas.microsoft.com/office/powerpoint/2010/main" val="1271705337"/>
              </p:ext>
            </p:extLst>
          </p:nvPr>
        </p:nvGraphicFramePr>
        <p:xfrm>
          <a:off x="206478" y="1281207"/>
          <a:ext cx="11779044" cy="5451384"/>
        </p:xfrm>
        <a:graphic>
          <a:graphicData uri="http://schemas.openxmlformats.org/drawingml/2006/table">
            <a:tbl>
              <a:tblPr>
                <a:tableStyleId>{5C22544A-7EE6-4342-B048-85BDC9FD1C3A}</a:tableStyleId>
              </a:tblPr>
              <a:tblGrid>
                <a:gridCol w="688868">
                  <a:extLst>
                    <a:ext uri="{9D8B030D-6E8A-4147-A177-3AD203B41FA5}">
                      <a16:colId xmlns:a16="http://schemas.microsoft.com/office/drawing/2014/main" val="892689138"/>
                    </a:ext>
                  </a:extLst>
                </a:gridCol>
                <a:gridCol w="2337900">
                  <a:extLst>
                    <a:ext uri="{9D8B030D-6E8A-4147-A177-3AD203B41FA5}">
                      <a16:colId xmlns:a16="http://schemas.microsoft.com/office/drawing/2014/main" val="2173291040"/>
                    </a:ext>
                  </a:extLst>
                </a:gridCol>
                <a:gridCol w="776839">
                  <a:extLst>
                    <a:ext uri="{9D8B030D-6E8A-4147-A177-3AD203B41FA5}">
                      <a16:colId xmlns:a16="http://schemas.microsoft.com/office/drawing/2014/main" val="2937168363"/>
                    </a:ext>
                  </a:extLst>
                </a:gridCol>
                <a:gridCol w="1012840">
                  <a:extLst>
                    <a:ext uri="{9D8B030D-6E8A-4147-A177-3AD203B41FA5}">
                      <a16:colId xmlns:a16="http://schemas.microsoft.com/office/drawing/2014/main" val="1645751560"/>
                    </a:ext>
                  </a:extLst>
                </a:gridCol>
                <a:gridCol w="1190035">
                  <a:extLst>
                    <a:ext uri="{9D8B030D-6E8A-4147-A177-3AD203B41FA5}">
                      <a16:colId xmlns:a16="http://schemas.microsoft.com/office/drawing/2014/main" val="2572346053"/>
                    </a:ext>
                  </a:extLst>
                </a:gridCol>
                <a:gridCol w="1085645">
                  <a:extLst>
                    <a:ext uri="{9D8B030D-6E8A-4147-A177-3AD203B41FA5}">
                      <a16:colId xmlns:a16="http://schemas.microsoft.com/office/drawing/2014/main" val="267577209"/>
                    </a:ext>
                  </a:extLst>
                </a:gridCol>
                <a:gridCol w="1225967">
                  <a:extLst>
                    <a:ext uri="{9D8B030D-6E8A-4147-A177-3AD203B41FA5}">
                      <a16:colId xmlns:a16="http://schemas.microsoft.com/office/drawing/2014/main" val="3209628146"/>
                    </a:ext>
                  </a:extLst>
                </a:gridCol>
                <a:gridCol w="1258529">
                  <a:extLst>
                    <a:ext uri="{9D8B030D-6E8A-4147-A177-3AD203B41FA5}">
                      <a16:colId xmlns:a16="http://schemas.microsoft.com/office/drawing/2014/main" val="2851478486"/>
                    </a:ext>
                  </a:extLst>
                </a:gridCol>
                <a:gridCol w="1329144">
                  <a:extLst>
                    <a:ext uri="{9D8B030D-6E8A-4147-A177-3AD203B41FA5}">
                      <a16:colId xmlns:a16="http://schemas.microsoft.com/office/drawing/2014/main" val="2744384615"/>
                    </a:ext>
                  </a:extLst>
                </a:gridCol>
                <a:gridCol w="873277">
                  <a:extLst>
                    <a:ext uri="{9D8B030D-6E8A-4147-A177-3AD203B41FA5}">
                      <a16:colId xmlns:a16="http://schemas.microsoft.com/office/drawing/2014/main" val="4194650635"/>
                    </a:ext>
                  </a:extLst>
                </a:gridCol>
              </a:tblGrid>
              <a:tr h="615972">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 ID</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 Sequence</a:t>
                      </a:r>
                    </a:p>
                    <a:p>
                      <a:pPr algn="ctr" fontAlgn="ctr"/>
                      <a:r>
                        <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rPr>
                        <a:t>(APD3)</a:t>
                      </a:r>
                    </a:p>
                  </a:txBody>
                  <a:tcPr marL="2858" marR="2858" marT="2858" marB="0" anchor="ctr">
                    <a:solidFill>
                      <a:schemeClr val="accent5">
                        <a:lumMod val="60000"/>
                        <a:lumOff val="40000"/>
                      </a:schemeClr>
                    </a:solidFill>
                  </a:tcPr>
                </a:tc>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 Length</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Accession Number</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Prediction</a:t>
                      </a:r>
                    </a:p>
                    <a:p>
                      <a:pPr algn="ctr" fontAlgn="ctr"/>
                      <a:r>
                        <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rPr>
                        <a:t>(</a:t>
                      </a:r>
                      <a:r>
                        <a:rPr lang="en-IN" sz="1500" b="1" i="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HemoPred</a:t>
                      </a:r>
                      <a:r>
                        <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rPr>
                        <a:t>)</a:t>
                      </a:r>
                    </a:p>
                  </a:txBody>
                  <a:tcPr marL="2858" marR="2858" marT="2858" marB="0" anchor="ctr">
                    <a:solidFill>
                      <a:schemeClr val="accent5">
                        <a:lumMod val="60000"/>
                        <a:lumOff val="40000"/>
                      </a:schemeClr>
                    </a:solidFill>
                  </a:tcPr>
                </a:tc>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Toxicity</a:t>
                      </a:r>
                    </a:p>
                    <a:p>
                      <a:pPr algn="ctr" fontAlgn="ctr"/>
                      <a:r>
                        <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rPr>
                        <a:t>(</a:t>
                      </a:r>
                      <a:r>
                        <a:rPr lang="en-IN" sz="1500" b="1" i="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ToxinPred</a:t>
                      </a:r>
                      <a:r>
                        <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rPr>
                        <a:t>)</a:t>
                      </a:r>
                    </a:p>
                  </a:txBody>
                  <a:tcPr marL="2858" marR="2858" marT="2858" marB="0" anchor="ctr">
                    <a:solidFill>
                      <a:schemeClr val="accent5">
                        <a:lumMod val="60000"/>
                        <a:lumOff val="40000"/>
                      </a:schemeClr>
                    </a:solidFill>
                  </a:tcPr>
                </a:tc>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Prediction (</a:t>
                      </a:r>
                      <a:r>
                        <a:rPr lang="en-IN" sz="1500" b="1" u="none" strike="noStrike" dirty="0" err="1">
                          <a:solidFill>
                            <a:schemeClr val="tx2">
                              <a:lumMod val="50000"/>
                            </a:schemeClr>
                          </a:solidFill>
                          <a:effectLst/>
                          <a:latin typeface="Times New Roman" panose="02020603050405020304" pitchFamily="18" charset="0"/>
                          <a:cs typeface="Times New Roman" panose="02020603050405020304" pitchFamily="18" charset="0"/>
                        </a:rPr>
                        <a:t>dPABBs</a:t>
                      </a: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Pseudomonas</a:t>
                      </a:r>
                    </a:p>
                    <a:p>
                      <a:pPr algn="ctr" fontAlgn="ctr"/>
                      <a:r>
                        <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rPr>
                        <a:t>(</a:t>
                      </a:r>
                      <a:r>
                        <a:rPr lang="en-IN" sz="1500" b="1" i="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dBAASP</a:t>
                      </a:r>
                      <a:r>
                        <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rPr>
                        <a:t>)</a:t>
                      </a:r>
                    </a:p>
                  </a:txBody>
                  <a:tcPr marL="2858" marR="2858" marT="2858" marB="0" anchor="ctr">
                    <a:solidFill>
                      <a:schemeClr val="accent5">
                        <a:lumMod val="60000"/>
                        <a:lumOff val="40000"/>
                      </a:schemeClr>
                    </a:solidFill>
                  </a:tcPr>
                </a:tc>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Staphylococcus</a:t>
                      </a:r>
                    </a:p>
                    <a:p>
                      <a:pPr marL="0" marR="0" lvl="0" indent="0" algn="ctr" defTabSz="914400" rtl="0" eaLnBrk="1" fontAlgn="ctr" latinLnBrk="0" hangingPunct="1">
                        <a:lnSpc>
                          <a:spcPct val="100000"/>
                        </a:lnSpc>
                        <a:spcBef>
                          <a:spcPts val="0"/>
                        </a:spcBef>
                        <a:spcAft>
                          <a:spcPts val="0"/>
                        </a:spcAft>
                        <a:buClrTx/>
                        <a:buSzTx/>
                        <a:buFontTx/>
                        <a:buNone/>
                        <a:tabLst/>
                        <a:defRPr/>
                      </a:pPr>
                      <a:r>
                        <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rPr>
                        <a:t>(</a:t>
                      </a:r>
                      <a:r>
                        <a:rPr lang="en-IN" sz="1500" b="1" i="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dBAASP</a:t>
                      </a:r>
                      <a:r>
                        <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rPr>
                        <a:t>)</a:t>
                      </a:r>
                    </a:p>
                  </a:txBody>
                  <a:tcPr marL="2858" marR="2858" marT="2858" marB="0" anchor="ctr">
                    <a:solidFill>
                      <a:schemeClr val="accent5">
                        <a:lumMod val="60000"/>
                        <a:lumOff val="40000"/>
                      </a:schemeClr>
                    </a:solidFill>
                  </a:tcPr>
                </a:tc>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 Ranker</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extLst>
                  <a:ext uri="{0D108BD9-81ED-4DB2-BD59-A6C34878D82A}">
                    <a16:rowId xmlns:a16="http://schemas.microsoft.com/office/drawing/2014/main" val="1699524704"/>
                  </a:ext>
                </a:extLst>
              </a:tr>
              <a:tr h="689042">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Peptide_1</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KIKFLKVLT</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9</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AP02201</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a:t>
                      </a:r>
                      <a:r>
                        <a:rPr lang="en-IN" sz="150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Hemolytic</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0.997067</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2844825238"/>
                  </a:ext>
                </a:extLst>
              </a:tr>
              <a:tr h="460789">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Peptide_2</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INWKGIAAMAKKLL</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14</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AP02355</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Non-Hemolytic</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0.994509</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3540714428"/>
                  </a:ext>
                </a:extLst>
              </a:tr>
              <a:tr h="460789">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Peptide_3</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NLKAIAALAKKLL</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13</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AP02362</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a:t>
                      </a:r>
                      <a:r>
                        <a:rPr lang="en-IN" sz="150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Hemolytic</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0.991304</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226765871"/>
                  </a:ext>
                </a:extLst>
              </a:tr>
              <a:tr h="460789">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Peptide_4</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INLKAITALAKKLL</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14</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AP02363</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a:t>
                      </a:r>
                      <a:r>
                        <a:rPr lang="en-IN" sz="150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Hemolytic</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0.990002</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1444287506"/>
                  </a:ext>
                </a:extLst>
              </a:tr>
              <a:tr h="460789">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Peptide_5</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INLKAIAPLAKKLL</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14</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AP02364</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a:t>
                      </a:r>
                      <a:r>
                        <a:rPr lang="en-IN" sz="150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Hemolytic</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0.977801</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4240503851"/>
                  </a:ext>
                </a:extLst>
              </a:tr>
              <a:tr h="411500">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Peptide_6</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RLFRHAFKAVLRL</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13</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AP02430</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a:t>
                      </a:r>
                      <a:r>
                        <a:rPr lang="en-IN" sz="150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Hemolytic</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0.975108</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2756890628"/>
                  </a:ext>
                </a:extLst>
              </a:tr>
              <a:tr h="460789">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Peptide_7</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AGLQFPVGRIGRLLRK</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16</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AP02447</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a:t>
                      </a:r>
                      <a:r>
                        <a:rPr lang="en-IN" sz="150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Hemolytic</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0.947293</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2023729930"/>
                  </a:ext>
                </a:extLst>
              </a:tr>
              <a:tr h="460789">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Peptide_8</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LRLKSIVSYAKKVL</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14</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AP02542</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a:t>
                      </a:r>
                      <a:r>
                        <a:rPr lang="en-IN" sz="150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Hemolytic</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0.940122</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1331305256"/>
                  </a:ext>
                </a:extLst>
              </a:tr>
              <a:tr h="460789">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Peptide_9</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GLLSALRKMIPHILSHIKK</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19</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AP02740</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a:t>
                      </a:r>
                      <a:r>
                        <a:rPr lang="en-IN" sz="150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Hemolytic</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0.879878</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496560411"/>
                  </a:ext>
                </a:extLst>
              </a:tr>
              <a:tr h="460789">
                <a:tc>
                  <a:txBody>
                    <a:bodyPr/>
                    <a:lstStyle/>
                    <a:p>
                      <a:pPr algn="ctr" fontAlgn="ctr"/>
                      <a:r>
                        <a:rPr lang="en-IN" sz="1500" b="1" u="none" strike="noStrike" dirty="0">
                          <a:solidFill>
                            <a:schemeClr val="tx2">
                              <a:lumMod val="50000"/>
                            </a:schemeClr>
                          </a:solidFill>
                          <a:effectLst/>
                          <a:latin typeface="Times New Roman" panose="02020603050405020304" pitchFamily="18" charset="0"/>
                          <a:cs typeface="Times New Roman" panose="02020603050405020304" pitchFamily="18" charset="0"/>
                        </a:rPr>
                        <a:t>Peptide_10</a:t>
                      </a:r>
                      <a:endParaRPr lang="en-IN" sz="1500" b="1"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60000"/>
                        <a:lumOff val="4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INLKAIAALAKKLF</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14</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AP02890</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a:t>
                      </a:r>
                      <a:r>
                        <a:rPr lang="en-IN" sz="1500" u="none" strike="noStrike" dirty="0" err="1">
                          <a:solidFill>
                            <a:schemeClr val="tx2">
                              <a:lumMod val="50000"/>
                            </a:schemeClr>
                          </a:solidFill>
                          <a:effectLst/>
                          <a:latin typeface="Times New Roman" panose="02020603050405020304" pitchFamily="18" charset="0"/>
                          <a:cs typeface="Times New Roman" panose="02020603050405020304" pitchFamily="18" charset="0"/>
                        </a:rPr>
                        <a:t>Hemolytic</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Non-Toxin</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Biofilm-active</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a:solidFill>
                            <a:schemeClr val="tx2">
                              <a:lumMod val="50000"/>
                            </a:schemeClr>
                          </a:solidFill>
                          <a:effectLst/>
                          <a:latin typeface="Times New Roman" panose="02020603050405020304" pitchFamily="18" charset="0"/>
                          <a:cs typeface="Times New Roman" panose="02020603050405020304" pitchFamily="18" charset="0"/>
                        </a:rPr>
                        <a:t>Active</a:t>
                      </a:r>
                      <a:endParaRPr lang="en-IN" sz="1500" b="0" i="0" u="none" strike="noStrike">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tc>
                  <a:txBody>
                    <a:bodyPr/>
                    <a:lstStyle/>
                    <a:p>
                      <a:pPr algn="ctr" fontAlgn="ctr"/>
                      <a:r>
                        <a:rPr lang="en-IN" sz="1500" u="none" strike="noStrike" dirty="0">
                          <a:solidFill>
                            <a:schemeClr val="tx2">
                              <a:lumMod val="50000"/>
                            </a:schemeClr>
                          </a:solidFill>
                          <a:effectLst/>
                          <a:latin typeface="Times New Roman" panose="02020603050405020304" pitchFamily="18" charset="0"/>
                          <a:cs typeface="Times New Roman" panose="02020603050405020304" pitchFamily="18" charset="0"/>
                        </a:rPr>
                        <a:t>0.814254</a:t>
                      </a:r>
                      <a:endParaRPr lang="en-IN" sz="1500" b="0" i="0" u="none" strike="noStrike" dirty="0">
                        <a:solidFill>
                          <a:schemeClr val="tx2">
                            <a:lumMod val="50000"/>
                          </a:schemeClr>
                        </a:solidFill>
                        <a:effectLst/>
                        <a:latin typeface="Times New Roman" panose="02020603050405020304" pitchFamily="18" charset="0"/>
                        <a:cs typeface="Times New Roman" panose="02020603050405020304" pitchFamily="18" charset="0"/>
                      </a:endParaRPr>
                    </a:p>
                  </a:txBody>
                  <a:tcPr marL="2858" marR="2858" marT="2858" marB="0" anchor="ctr">
                    <a:solidFill>
                      <a:schemeClr val="accent5">
                        <a:lumMod val="20000"/>
                        <a:lumOff val="80000"/>
                      </a:schemeClr>
                    </a:solidFill>
                  </a:tcPr>
                </a:tc>
                <a:extLst>
                  <a:ext uri="{0D108BD9-81ED-4DB2-BD59-A6C34878D82A}">
                    <a16:rowId xmlns:a16="http://schemas.microsoft.com/office/drawing/2014/main" val="491228557"/>
                  </a:ext>
                </a:extLst>
              </a:tr>
            </a:tbl>
          </a:graphicData>
        </a:graphic>
      </p:graphicFrame>
      <p:sp>
        <p:nvSpPr>
          <p:cNvPr id="4" name="TextBox 3">
            <a:extLst>
              <a:ext uri="{FF2B5EF4-FFF2-40B4-BE49-F238E27FC236}">
                <a16:creationId xmlns:a16="http://schemas.microsoft.com/office/drawing/2014/main" id="{165C5783-235D-E5EF-BF49-C0A63E83D5B7}"/>
              </a:ext>
            </a:extLst>
          </p:cNvPr>
          <p:cNvSpPr txBox="1"/>
          <p:nvPr/>
        </p:nvSpPr>
        <p:spPr>
          <a:xfrm>
            <a:off x="3583858" y="799426"/>
            <a:ext cx="5334000" cy="400110"/>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ANTIMICROBIAL PEPTIDE SCREENING</a:t>
            </a:r>
            <a:endParaRPr lang="en-IN"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8230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A5B6-BFBA-22EC-6083-F424C676F7F0}"/>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PROTEIN, AMPs STRUCTURE RETRIEVAL </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C312732-2C3B-07CE-8A1D-8B0E6DF8EA6D}"/>
              </a:ext>
            </a:extLst>
          </p:cNvPr>
          <p:cNvPicPr>
            <a:picLocks noChangeAspect="1"/>
          </p:cNvPicPr>
          <p:nvPr/>
        </p:nvPicPr>
        <p:blipFill>
          <a:blip r:embed="rId2"/>
          <a:stretch>
            <a:fillRect/>
          </a:stretch>
        </p:blipFill>
        <p:spPr>
          <a:xfrm>
            <a:off x="3042460" y="1215301"/>
            <a:ext cx="2215166" cy="1680693"/>
          </a:xfrm>
          <a:prstGeom prst="rect">
            <a:avLst/>
          </a:prstGeom>
        </p:spPr>
      </p:pic>
      <p:pic>
        <p:nvPicPr>
          <p:cNvPr id="6" name="Picture 5">
            <a:extLst>
              <a:ext uri="{FF2B5EF4-FFF2-40B4-BE49-F238E27FC236}">
                <a16:creationId xmlns:a16="http://schemas.microsoft.com/office/drawing/2014/main" id="{CC6A2B29-BC39-C8B8-39AB-442D0E78143F}"/>
              </a:ext>
            </a:extLst>
          </p:cNvPr>
          <p:cNvPicPr>
            <a:picLocks noChangeAspect="1"/>
          </p:cNvPicPr>
          <p:nvPr/>
        </p:nvPicPr>
        <p:blipFill>
          <a:blip r:embed="rId3"/>
          <a:stretch>
            <a:fillRect/>
          </a:stretch>
        </p:blipFill>
        <p:spPr>
          <a:xfrm rot="5400000">
            <a:off x="473764" y="684011"/>
            <a:ext cx="2114870" cy="2820473"/>
          </a:xfrm>
          <a:prstGeom prst="rect">
            <a:avLst/>
          </a:prstGeom>
        </p:spPr>
      </p:pic>
      <p:pic>
        <p:nvPicPr>
          <p:cNvPr id="8" name="Picture 7">
            <a:extLst>
              <a:ext uri="{FF2B5EF4-FFF2-40B4-BE49-F238E27FC236}">
                <a16:creationId xmlns:a16="http://schemas.microsoft.com/office/drawing/2014/main" id="{5DA3B3F7-A1A3-3BC8-1C73-FBB36304A958}"/>
              </a:ext>
            </a:extLst>
          </p:cNvPr>
          <p:cNvPicPr>
            <a:picLocks noChangeAspect="1"/>
          </p:cNvPicPr>
          <p:nvPr/>
        </p:nvPicPr>
        <p:blipFill>
          <a:blip r:embed="rId4"/>
          <a:stretch>
            <a:fillRect/>
          </a:stretch>
        </p:blipFill>
        <p:spPr>
          <a:xfrm>
            <a:off x="5459673" y="1475561"/>
            <a:ext cx="1854558" cy="1339403"/>
          </a:xfrm>
          <a:prstGeom prst="rect">
            <a:avLst/>
          </a:prstGeom>
        </p:spPr>
      </p:pic>
      <p:pic>
        <p:nvPicPr>
          <p:cNvPr id="10" name="Picture 9">
            <a:extLst>
              <a:ext uri="{FF2B5EF4-FFF2-40B4-BE49-F238E27FC236}">
                <a16:creationId xmlns:a16="http://schemas.microsoft.com/office/drawing/2014/main" id="{9106B63E-6D82-CAC1-4CDA-64BCDF389C18}"/>
              </a:ext>
            </a:extLst>
          </p:cNvPr>
          <p:cNvPicPr>
            <a:picLocks noChangeAspect="1"/>
          </p:cNvPicPr>
          <p:nvPr/>
        </p:nvPicPr>
        <p:blipFill>
          <a:blip r:embed="rId5"/>
          <a:stretch>
            <a:fillRect/>
          </a:stretch>
        </p:blipFill>
        <p:spPr>
          <a:xfrm>
            <a:off x="7516278" y="1119744"/>
            <a:ext cx="1700011" cy="1789382"/>
          </a:xfrm>
          <a:prstGeom prst="rect">
            <a:avLst/>
          </a:prstGeom>
        </p:spPr>
      </p:pic>
      <p:pic>
        <p:nvPicPr>
          <p:cNvPr id="14" name="Picture 13">
            <a:extLst>
              <a:ext uri="{FF2B5EF4-FFF2-40B4-BE49-F238E27FC236}">
                <a16:creationId xmlns:a16="http://schemas.microsoft.com/office/drawing/2014/main" id="{D457DE70-D913-DA59-94E0-E89F33864A80}"/>
              </a:ext>
            </a:extLst>
          </p:cNvPr>
          <p:cNvPicPr>
            <a:picLocks noChangeAspect="1"/>
          </p:cNvPicPr>
          <p:nvPr/>
        </p:nvPicPr>
        <p:blipFill>
          <a:blip r:embed="rId6"/>
          <a:stretch>
            <a:fillRect/>
          </a:stretch>
        </p:blipFill>
        <p:spPr>
          <a:xfrm>
            <a:off x="-70" y="3998311"/>
            <a:ext cx="2240924" cy="1378039"/>
          </a:xfrm>
          <a:prstGeom prst="rect">
            <a:avLst/>
          </a:prstGeom>
        </p:spPr>
      </p:pic>
      <p:pic>
        <p:nvPicPr>
          <p:cNvPr id="16" name="Picture 15">
            <a:extLst>
              <a:ext uri="{FF2B5EF4-FFF2-40B4-BE49-F238E27FC236}">
                <a16:creationId xmlns:a16="http://schemas.microsoft.com/office/drawing/2014/main" id="{D0D88DAF-E2B5-99EF-D285-BDF89586B65D}"/>
              </a:ext>
            </a:extLst>
          </p:cNvPr>
          <p:cNvPicPr>
            <a:picLocks noChangeAspect="1"/>
          </p:cNvPicPr>
          <p:nvPr/>
        </p:nvPicPr>
        <p:blipFill>
          <a:blip r:embed="rId7"/>
          <a:stretch>
            <a:fillRect/>
          </a:stretch>
        </p:blipFill>
        <p:spPr>
          <a:xfrm>
            <a:off x="2753814" y="3987811"/>
            <a:ext cx="1004552" cy="1680693"/>
          </a:xfrm>
          <a:prstGeom prst="rect">
            <a:avLst/>
          </a:prstGeom>
        </p:spPr>
      </p:pic>
      <p:pic>
        <p:nvPicPr>
          <p:cNvPr id="18" name="Picture 17">
            <a:extLst>
              <a:ext uri="{FF2B5EF4-FFF2-40B4-BE49-F238E27FC236}">
                <a16:creationId xmlns:a16="http://schemas.microsoft.com/office/drawing/2014/main" id="{2B937637-E65E-328E-0B8E-26758484F55F}"/>
              </a:ext>
            </a:extLst>
          </p:cNvPr>
          <p:cNvPicPr>
            <a:picLocks noChangeAspect="1"/>
          </p:cNvPicPr>
          <p:nvPr/>
        </p:nvPicPr>
        <p:blipFill>
          <a:blip r:embed="rId8"/>
          <a:stretch>
            <a:fillRect/>
          </a:stretch>
        </p:blipFill>
        <p:spPr>
          <a:xfrm>
            <a:off x="4145611" y="4168955"/>
            <a:ext cx="2060620" cy="1339403"/>
          </a:xfrm>
          <a:prstGeom prst="rect">
            <a:avLst/>
          </a:prstGeom>
        </p:spPr>
      </p:pic>
      <p:pic>
        <p:nvPicPr>
          <p:cNvPr id="20" name="Picture 19">
            <a:extLst>
              <a:ext uri="{FF2B5EF4-FFF2-40B4-BE49-F238E27FC236}">
                <a16:creationId xmlns:a16="http://schemas.microsoft.com/office/drawing/2014/main" id="{10F3BD13-75CE-DC8E-2940-3724F8F53A89}"/>
              </a:ext>
            </a:extLst>
          </p:cNvPr>
          <p:cNvPicPr>
            <a:picLocks noChangeAspect="1"/>
          </p:cNvPicPr>
          <p:nvPr/>
        </p:nvPicPr>
        <p:blipFill>
          <a:blip r:embed="rId9"/>
          <a:stretch>
            <a:fillRect/>
          </a:stretch>
        </p:blipFill>
        <p:spPr>
          <a:xfrm>
            <a:off x="6386952" y="3987811"/>
            <a:ext cx="1803042" cy="1584101"/>
          </a:xfrm>
          <a:prstGeom prst="rect">
            <a:avLst/>
          </a:prstGeom>
        </p:spPr>
      </p:pic>
      <p:pic>
        <p:nvPicPr>
          <p:cNvPr id="22" name="Picture 21">
            <a:extLst>
              <a:ext uri="{FF2B5EF4-FFF2-40B4-BE49-F238E27FC236}">
                <a16:creationId xmlns:a16="http://schemas.microsoft.com/office/drawing/2014/main" id="{D3F7C735-153F-6184-0DBE-DDAA20FC88C9}"/>
              </a:ext>
            </a:extLst>
          </p:cNvPr>
          <p:cNvPicPr>
            <a:picLocks noChangeAspect="1"/>
          </p:cNvPicPr>
          <p:nvPr/>
        </p:nvPicPr>
        <p:blipFill>
          <a:blip r:embed="rId10"/>
          <a:stretch>
            <a:fillRect/>
          </a:stretch>
        </p:blipFill>
        <p:spPr>
          <a:xfrm>
            <a:off x="8578527" y="4255178"/>
            <a:ext cx="1723091" cy="1277798"/>
          </a:xfrm>
          <a:prstGeom prst="rect">
            <a:avLst/>
          </a:prstGeom>
        </p:spPr>
      </p:pic>
      <p:pic>
        <p:nvPicPr>
          <p:cNvPr id="24" name="Picture 23">
            <a:extLst>
              <a:ext uri="{FF2B5EF4-FFF2-40B4-BE49-F238E27FC236}">
                <a16:creationId xmlns:a16="http://schemas.microsoft.com/office/drawing/2014/main" id="{3CF60989-8E72-97DC-494E-DF025C85454F}"/>
              </a:ext>
            </a:extLst>
          </p:cNvPr>
          <p:cNvPicPr>
            <a:picLocks noChangeAspect="1"/>
          </p:cNvPicPr>
          <p:nvPr/>
        </p:nvPicPr>
        <p:blipFill>
          <a:blip r:embed="rId11"/>
          <a:stretch>
            <a:fillRect/>
          </a:stretch>
        </p:blipFill>
        <p:spPr>
          <a:xfrm>
            <a:off x="10356676" y="3891219"/>
            <a:ext cx="1571223" cy="1680693"/>
          </a:xfrm>
          <a:prstGeom prst="rect">
            <a:avLst/>
          </a:prstGeom>
        </p:spPr>
      </p:pic>
      <p:pic>
        <p:nvPicPr>
          <p:cNvPr id="26" name="Picture 25">
            <a:extLst>
              <a:ext uri="{FF2B5EF4-FFF2-40B4-BE49-F238E27FC236}">
                <a16:creationId xmlns:a16="http://schemas.microsoft.com/office/drawing/2014/main" id="{CCC06B9C-2DDC-662A-7ECC-4D005C99131D}"/>
              </a:ext>
            </a:extLst>
          </p:cNvPr>
          <p:cNvPicPr>
            <a:picLocks noChangeAspect="1"/>
          </p:cNvPicPr>
          <p:nvPr/>
        </p:nvPicPr>
        <p:blipFill>
          <a:blip r:embed="rId12"/>
          <a:stretch>
            <a:fillRect/>
          </a:stretch>
        </p:blipFill>
        <p:spPr>
          <a:xfrm>
            <a:off x="9572883" y="1119744"/>
            <a:ext cx="2430951" cy="1789382"/>
          </a:xfrm>
          <a:prstGeom prst="rect">
            <a:avLst/>
          </a:prstGeom>
        </p:spPr>
      </p:pic>
      <p:sp>
        <p:nvSpPr>
          <p:cNvPr id="28" name="TextBox 27">
            <a:extLst>
              <a:ext uri="{FF2B5EF4-FFF2-40B4-BE49-F238E27FC236}">
                <a16:creationId xmlns:a16="http://schemas.microsoft.com/office/drawing/2014/main" id="{49CB2052-736A-510B-5E7B-613946BF2AD8}"/>
              </a:ext>
            </a:extLst>
          </p:cNvPr>
          <p:cNvSpPr txBox="1"/>
          <p:nvPr/>
        </p:nvSpPr>
        <p:spPr>
          <a:xfrm>
            <a:off x="450602" y="3194700"/>
            <a:ext cx="2012654" cy="707886"/>
          </a:xfrm>
          <a:prstGeom prst="rect">
            <a:avLst/>
          </a:prstGeom>
          <a:noFill/>
          <a:ln>
            <a:solidFill>
              <a:schemeClr val="accent4"/>
            </a:solidFill>
          </a:ln>
        </p:spPr>
        <p:txBody>
          <a:bodyPr wrap="square" rtlCol="0">
            <a:spAutoFit/>
          </a:bodyPr>
          <a:lstStyle/>
          <a:p>
            <a:pPr algn="ct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CFTR Protein</a:t>
            </a:r>
          </a:p>
          <a:p>
            <a:pPr algn="ct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PDB ID : 1XMI</a:t>
            </a:r>
          </a:p>
        </p:txBody>
      </p:sp>
      <p:sp>
        <p:nvSpPr>
          <p:cNvPr id="30" name="TextBox 29">
            <a:extLst>
              <a:ext uri="{FF2B5EF4-FFF2-40B4-BE49-F238E27FC236}">
                <a16:creationId xmlns:a16="http://schemas.microsoft.com/office/drawing/2014/main" id="{2F40EBAF-FB09-4280-F6B7-853A3E8F5C91}"/>
              </a:ext>
            </a:extLst>
          </p:cNvPr>
          <p:cNvSpPr txBox="1"/>
          <p:nvPr/>
        </p:nvSpPr>
        <p:spPr>
          <a:xfrm>
            <a:off x="3121257" y="3245971"/>
            <a:ext cx="1680415" cy="400110"/>
          </a:xfrm>
          <a:prstGeom prst="rect">
            <a:avLst/>
          </a:prstGeom>
          <a:noFill/>
          <a:ln>
            <a:solidFill>
              <a:schemeClr val="accent4"/>
            </a:solidFill>
          </a:ln>
        </p:spPr>
        <p:txBody>
          <a:bodyPr wrap="square" rtlCol="0">
            <a:spAutoFit/>
          </a:bodyPr>
          <a:lstStyle/>
          <a:p>
            <a:pPr algn="ct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PE1</a:t>
            </a:r>
          </a:p>
        </p:txBody>
      </p:sp>
      <p:sp>
        <p:nvSpPr>
          <p:cNvPr id="31" name="TextBox 30">
            <a:extLst>
              <a:ext uri="{FF2B5EF4-FFF2-40B4-BE49-F238E27FC236}">
                <a16:creationId xmlns:a16="http://schemas.microsoft.com/office/drawing/2014/main" id="{27F51477-114B-F278-5260-AF656E49A376}"/>
              </a:ext>
            </a:extLst>
          </p:cNvPr>
          <p:cNvSpPr txBox="1"/>
          <p:nvPr/>
        </p:nvSpPr>
        <p:spPr>
          <a:xfrm>
            <a:off x="5459673" y="3254687"/>
            <a:ext cx="1571223" cy="369332"/>
          </a:xfrm>
          <a:prstGeom prst="rect">
            <a:avLst/>
          </a:prstGeom>
          <a:noFill/>
          <a:ln>
            <a:solidFill>
              <a:schemeClr val="accent4"/>
            </a:solidFill>
          </a:ln>
        </p:spPr>
        <p:txBody>
          <a:bodyPr wrap="square" rtlCol="0">
            <a:spAutoFit/>
          </a:bodyPr>
          <a:lstStyle/>
          <a:p>
            <a:r>
              <a:rPr lang="en-IN" sz="1800" b="0" i="0" u="none" strike="noStrike" baseline="0" dirty="0" err="1">
                <a:solidFill>
                  <a:srgbClr val="000000"/>
                </a:solidFill>
                <a:latin typeface="Times New Roman" panose="02020603050405020304" pitchFamily="18" charset="0"/>
              </a:rPr>
              <a:t>Mastoparan</a:t>
            </a:r>
            <a:r>
              <a:rPr lang="en-IN" sz="1800" b="0" i="0" u="none" strike="noStrike" baseline="0" dirty="0">
                <a:solidFill>
                  <a:srgbClr val="000000"/>
                </a:solidFill>
                <a:latin typeface="Times New Roman" panose="02020603050405020304" pitchFamily="18" charset="0"/>
              </a:rPr>
              <a:t>-X </a:t>
            </a:r>
          </a:p>
        </p:txBody>
      </p:sp>
      <p:sp>
        <p:nvSpPr>
          <p:cNvPr id="32" name="TextBox 31">
            <a:extLst>
              <a:ext uri="{FF2B5EF4-FFF2-40B4-BE49-F238E27FC236}">
                <a16:creationId xmlns:a16="http://schemas.microsoft.com/office/drawing/2014/main" id="{49F64BE2-77FD-E510-0503-B77B86B3293F}"/>
              </a:ext>
            </a:extLst>
          </p:cNvPr>
          <p:cNvSpPr txBox="1"/>
          <p:nvPr/>
        </p:nvSpPr>
        <p:spPr>
          <a:xfrm>
            <a:off x="7687363" y="3236348"/>
            <a:ext cx="1803042" cy="369332"/>
          </a:xfrm>
          <a:prstGeom prst="rect">
            <a:avLst/>
          </a:prstGeom>
          <a:noFill/>
          <a:ln>
            <a:solidFill>
              <a:schemeClr val="accent4"/>
            </a:solidFill>
          </a:ln>
        </p:spPr>
        <p:txBody>
          <a:bodyPr wrap="square" rtlCol="0">
            <a:spAutoFit/>
          </a:bodyPr>
          <a:lstStyle/>
          <a:p>
            <a:r>
              <a:rPr lang="en-IN" sz="1800" b="0" i="0" u="none" strike="noStrike" baseline="0" dirty="0">
                <a:solidFill>
                  <a:srgbClr val="000000"/>
                </a:solidFill>
                <a:latin typeface="Times New Roman" panose="02020603050405020304" pitchFamily="18" charset="0"/>
              </a:rPr>
              <a:t>Mastoparan-VT2 </a:t>
            </a:r>
          </a:p>
        </p:txBody>
      </p:sp>
      <p:sp>
        <p:nvSpPr>
          <p:cNvPr id="33" name="TextBox 32">
            <a:extLst>
              <a:ext uri="{FF2B5EF4-FFF2-40B4-BE49-F238E27FC236}">
                <a16:creationId xmlns:a16="http://schemas.microsoft.com/office/drawing/2014/main" id="{EC4DA2ED-1863-887D-C978-BA118B52E854}"/>
              </a:ext>
            </a:extLst>
          </p:cNvPr>
          <p:cNvSpPr txBox="1"/>
          <p:nvPr/>
        </p:nvSpPr>
        <p:spPr>
          <a:xfrm>
            <a:off x="213726" y="5846566"/>
            <a:ext cx="1777801" cy="369332"/>
          </a:xfrm>
          <a:prstGeom prst="rect">
            <a:avLst/>
          </a:prstGeom>
          <a:noFill/>
          <a:ln>
            <a:solidFill>
              <a:schemeClr val="accent4"/>
            </a:solidFill>
          </a:ln>
        </p:spPr>
        <p:txBody>
          <a:bodyPr wrap="square" rtlCol="0">
            <a:spAutoFit/>
          </a:bodyPr>
          <a:lstStyle/>
          <a:p>
            <a:r>
              <a:rPr lang="en-IN" sz="1800" b="0" i="0" u="none" strike="noStrike" baseline="0" dirty="0">
                <a:solidFill>
                  <a:srgbClr val="000000"/>
                </a:solidFill>
                <a:latin typeface="Times New Roman" panose="02020603050405020304" pitchFamily="18" charset="0"/>
              </a:rPr>
              <a:t>Mastoparan-VT4 </a:t>
            </a:r>
          </a:p>
        </p:txBody>
      </p:sp>
      <p:sp>
        <p:nvSpPr>
          <p:cNvPr id="34" name="TextBox 33">
            <a:extLst>
              <a:ext uri="{FF2B5EF4-FFF2-40B4-BE49-F238E27FC236}">
                <a16:creationId xmlns:a16="http://schemas.microsoft.com/office/drawing/2014/main" id="{BD90B7CF-0CCC-D9FE-451D-1BDCDDD324AC}"/>
              </a:ext>
            </a:extLst>
          </p:cNvPr>
          <p:cNvSpPr txBox="1"/>
          <p:nvPr/>
        </p:nvSpPr>
        <p:spPr>
          <a:xfrm>
            <a:off x="9992081" y="3254687"/>
            <a:ext cx="1803042" cy="369332"/>
          </a:xfrm>
          <a:prstGeom prst="rect">
            <a:avLst/>
          </a:prstGeom>
          <a:noFill/>
          <a:ln>
            <a:solidFill>
              <a:schemeClr val="accent4"/>
            </a:solidFill>
          </a:ln>
        </p:spPr>
        <p:txBody>
          <a:bodyPr wrap="square" rtlCol="0">
            <a:spAutoFit/>
          </a:bodyPr>
          <a:lstStyle/>
          <a:p>
            <a:r>
              <a:rPr lang="en-IN" sz="1800" b="0" i="0" u="none" strike="noStrike" baseline="0" dirty="0">
                <a:solidFill>
                  <a:srgbClr val="000000"/>
                </a:solidFill>
                <a:latin typeface="Times New Roman" panose="02020603050405020304" pitchFamily="18" charset="0"/>
              </a:rPr>
              <a:t>Mastoparan-VT3 </a:t>
            </a:r>
          </a:p>
        </p:txBody>
      </p:sp>
      <p:sp>
        <p:nvSpPr>
          <p:cNvPr id="35" name="TextBox 34">
            <a:extLst>
              <a:ext uri="{FF2B5EF4-FFF2-40B4-BE49-F238E27FC236}">
                <a16:creationId xmlns:a16="http://schemas.microsoft.com/office/drawing/2014/main" id="{2D92B6FB-DF8F-EB0B-B287-8315A58619B1}"/>
              </a:ext>
            </a:extLst>
          </p:cNvPr>
          <p:cNvSpPr txBox="1"/>
          <p:nvPr/>
        </p:nvSpPr>
        <p:spPr>
          <a:xfrm>
            <a:off x="2422188" y="5846988"/>
            <a:ext cx="1500883" cy="369332"/>
          </a:xfrm>
          <a:prstGeom prst="rect">
            <a:avLst/>
          </a:prstGeom>
          <a:noFill/>
          <a:ln>
            <a:solidFill>
              <a:schemeClr val="accent4"/>
            </a:solidFill>
          </a:ln>
        </p:spPr>
        <p:txBody>
          <a:bodyPr wrap="square" rtlCol="0">
            <a:spAutoFit/>
          </a:bodyPr>
          <a:lstStyle/>
          <a:p>
            <a:pPr algn="ctr"/>
            <a:r>
              <a:rPr lang="en-IN" sz="1800" b="0" i="0" u="none" strike="noStrike" baseline="0" dirty="0">
                <a:solidFill>
                  <a:srgbClr val="000000"/>
                </a:solidFill>
                <a:latin typeface="Times New Roman" panose="02020603050405020304" pitchFamily="18" charset="0"/>
              </a:rPr>
              <a:t>Pep</a:t>
            </a:r>
            <a:r>
              <a:rPr lang="en-IN" dirty="0">
                <a:solidFill>
                  <a:srgbClr val="000000"/>
                </a:solidFill>
                <a:latin typeface="Times New Roman" panose="02020603050405020304" pitchFamily="18" charset="0"/>
              </a:rPr>
              <a:t>39</a:t>
            </a:r>
            <a:r>
              <a:rPr lang="en-IN" sz="1800" b="0" i="0" u="none" strike="noStrike" baseline="0" dirty="0">
                <a:solidFill>
                  <a:srgbClr val="000000"/>
                </a:solidFill>
                <a:latin typeface="Times New Roman" panose="02020603050405020304" pitchFamily="18" charset="0"/>
              </a:rPr>
              <a:t> </a:t>
            </a:r>
          </a:p>
        </p:txBody>
      </p:sp>
      <p:sp>
        <p:nvSpPr>
          <p:cNvPr id="36" name="TextBox 35">
            <a:extLst>
              <a:ext uri="{FF2B5EF4-FFF2-40B4-BE49-F238E27FC236}">
                <a16:creationId xmlns:a16="http://schemas.microsoft.com/office/drawing/2014/main" id="{A594A5A9-7EE1-65D0-BD5C-16E88605848B}"/>
              </a:ext>
            </a:extLst>
          </p:cNvPr>
          <p:cNvSpPr txBox="1"/>
          <p:nvPr/>
        </p:nvSpPr>
        <p:spPr>
          <a:xfrm>
            <a:off x="4507184" y="5846566"/>
            <a:ext cx="1500883" cy="369332"/>
          </a:xfrm>
          <a:prstGeom prst="rect">
            <a:avLst/>
          </a:prstGeom>
          <a:noFill/>
          <a:ln>
            <a:solidFill>
              <a:schemeClr val="accent4"/>
            </a:solidFill>
          </a:ln>
        </p:spPr>
        <p:txBody>
          <a:bodyPr wrap="square" rtlCol="0">
            <a:spAutoFit/>
          </a:bodyPr>
          <a:lstStyle/>
          <a:p>
            <a:r>
              <a:rPr lang="en-IN" sz="1800" b="0" i="0" u="none" strike="noStrike" baseline="0" dirty="0" err="1">
                <a:solidFill>
                  <a:srgbClr val="000000"/>
                </a:solidFill>
                <a:latin typeface="Times New Roman" panose="02020603050405020304" pitchFamily="18" charset="0"/>
              </a:rPr>
              <a:t>Scolopendin</a:t>
            </a:r>
            <a:r>
              <a:rPr lang="en-IN" sz="1800" b="0" i="0" u="none" strike="noStrike" baseline="0" dirty="0">
                <a:solidFill>
                  <a:srgbClr val="000000"/>
                </a:solidFill>
                <a:latin typeface="Times New Roman" panose="02020603050405020304" pitchFamily="18" charset="0"/>
              </a:rPr>
              <a:t> 2  </a:t>
            </a:r>
          </a:p>
        </p:txBody>
      </p:sp>
      <p:sp>
        <p:nvSpPr>
          <p:cNvPr id="37" name="TextBox 36">
            <a:extLst>
              <a:ext uri="{FF2B5EF4-FFF2-40B4-BE49-F238E27FC236}">
                <a16:creationId xmlns:a16="http://schemas.microsoft.com/office/drawing/2014/main" id="{E61A4BF8-FEC8-193F-4549-945843A9FBA0}"/>
              </a:ext>
            </a:extLst>
          </p:cNvPr>
          <p:cNvSpPr txBox="1"/>
          <p:nvPr/>
        </p:nvSpPr>
        <p:spPr>
          <a:xfrm>
            <a:off x="6548034" y="5846566"/>
            <a:ext cx="1500883" cy="369332"/>
          </a:xfrm>
          <a:prstGeom prst="rect">
            <a:avLst/>
          </a:prstGeom>
          <a:noFill/>
          <a:ln>
            <a:solidFill>
              <a:schemeClr val="accent4"/>
            </a:solidFill>
          </a:ln>
        </p:spPr>
        <p:txBody>
          <a:bodyPr wrap="square" rtlCol="0">
            <a:spAutoFit/>
          </a:bodyPr>
          <a:lstStyle/>
          <a:p>
            <a:r>
              <a:rPr lang="en-IN" sz="1800" b="0" i="0" u="none" strike="noStrike" baseline="0" dirty="0" err="1">
                <a:solidFill>
                  <a:srgbClr val="000000"/>
                </a:solidFill>
                <a:latin typeface="Times New Roman" panose="02020603050405020304" pitchFamily="18" charset="0"/>
              </a:rPr>
              <a:t>Mastoparan</a:t>
            </a:r>
            <a:r>
              <a:rPr lang="en-IN" sz="1800" b="0" i="0" u="none" strike="noStrike" baseline="0" dirty="0">
                <a:solidFill>
                  <a:srgbClr val="000000"/>
                </a:solidFill>
                <a:latin typeface="Times New Roman" panose="02020603050405020304" pitchFamily="18" charset="0"/>
              </a:rPr>
              <a:t>-S </a:t>
            </a:r>
          </a:p>
        </p:txBody>
      </p:sp>
      <p:sp>
        <p:nvSpPr>
          <p:cNvPr id="38" name="TextBox 37">
            <a:extLst>
              <a:ext uri="{FF2B5EF4-FFF2-40B4-BE49-F238E27FC236}">
                <a16:creationId xmlns:a16="http://schemas.microsoft.com/office/drawing/2014/main" id="{2253D0B0-234D-3FCB-4C17-4E549E94FCAA}"/>
              </a:ext>
            </a:extLst>
          </p:cNvPr>
          <p:cNvSpPr txBox="1"/>
          <p:nvPr/>
        </p:nvSpPr>
        <p:spPr>
          <a:xfrm>
            <a:off x="10280743" y="5846566"/>
            <a:ext cx="1723091" cy="369332"/>
          </a:xfrm>
          <a:prstGeom prst="rect">
            <a:avLst/>
          </a:prstGeom>
          <a:noFill/>
          <a:ln>
            <a:solidFill>
              <a:schemeClr val="accent4"/>
            </a:solidFill>
          </a:ln>
        </p:spPr>
        <p:txBody>
          <a:bodyPr wrap="square" rtlCol="0">
            <a:spAutoFit/>
          </a:bodyPr>
          <a:lstStyle/>
          <a:p>
            <a:r>
              <a:rPr lang="en-IN" sz="1800" b="0" i="0" u="none" strike="noStrike" baseline="0" dirty="0" err="1">
                <a:solidFill>
                  <a:srgbClr val="000000"/>
                </a:solidFill>
                <a:latin typeface="Times New Roman" panose="02020603050405020304" pitchFamily="18" charset="0"/>
              </a:rPr>
              <a:t>Mastoparan</a:t>
            </a:r>
            <a:r>
              <a:rPr lang="en-IN" sz="1800" b="0" i="0" u="none" strike="noStrike" baseline="0" dirty="0">
                <a:solidFill>
                  <a:srgbClr val="000000"/>
                </a:solidFill>
                <a:latin typeface="Times New Roman" panose="02020603050405020304" pitchFamily="18" charset="0"/>
              </a:rPr>
              <a:t>-AF</a:t>
            </a:r>
          </a:p>
        </p:txBody>
      </p:sp>
      <p:sp>
        <p:nvSpPr>
          <p:cNvPr id="39" name="TextBox 38">
            <a:extLst>
              <a:ext uri="{FF2B5EF4-FFF2-40B4-BE49-F238E27FC236}">
                <a16:creationId xmlns:a16="http://schemas.microsoft.com/office/drawing/2014/main" id="{6E8B9B10-D099-0A26-97D6-7C2E7704D990}"/>
              </a:ext>
            </a:extLst>
          </p:cNvPr>
          <p:cNvSpPr txBox="1"/>
          <p:nvPr/>
        </p:nvSpPr>
        <p:spPr>
          <a:xfrm>
            <a:off x="8414388" y="5846566"/>
            <a:ext cx="1500883" cy="369332"/>
          </a:xfrm>
          <a:prstGeom prst="rect">
            <a:avLst/>
          </a:prstGeom>
          <a:noFill/>
          <a:ln>
            <a:solidFill>
              <a:schemeClr val="accent4"/>
            </a:solidFill>
          </a:ln>
        </p:spPr>
        <p:txBody>
          <a:bodyPr wrap="square" rtlCol="0">
            <a:spAutoFit/>
          </a:bodyPr>
          <a:lstStyle/>
          <a:p>
            <a:r>
              <a:rPr lang="en-IN" sz="1800" b="0" i="0" u="none" strike="noStrike" baseline="0" dirty="0" err="1">
                <a:solidFill>
                  <a:srgbClr val="000000"/>
                </a:solidFill>
                <a:latin typeface="Times New Roman" panose="02020603050405020304" pitchFamily="18" charset="0"/>
              </a:rPr>
              <a:t>Scolopendin</a:t>
            </a:r>
            <a:r>
              <a:rPr lang="en-IN" sz="1800" b="0" i="0" u="none" strike="noStrike" baseline="0" dirty="0">
                <a:solidFill>
                  <a:srgbClr val="000000"/>
                </a:solidFill>
                <a:latin typeface="Times New Roman" panose="02020603050405020304" pitchFamily="18" charset="0"/>
              </a:rPr>
              <a:t> 2  </a:t>
            </a:r>
          </a:p>
        </p:txBody>
      </p:sp>
    </p:spTree>
    <p:extLst>
      <p:ext uri="{BB962C8B-B14F-4D97-AF65-F5344CB8AC3E}">
        <p14:creationId xmlns:p14="http://schemas.microsoft.com/office/powerpoint/2010/main" val="2230337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FEE43-DEBF-D1F3-B739-B4C1F7E128B2}"/>
              </a:ext>
            </a:extLst>
          </p:cNvPr>
          <p:cNvSpPr txBox="1">
            <a:spLocks/>
          </p:cNvSpPr>
          <p:nvPr/>
        </p:nvSpPr>
        <p:spPr>
          <a:xfrm>
            <a:off x="0" y="19665"/>
            <a:ext cx="12192000" cy="1297858"/>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ACTIVE SITE PREDICTION &amp; MOLECULAR DOCKING</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536B003-DDFF-27E1-6369-3521A04B9196}"/>
              </a:ext>
            </a:extLst>
          </p:cNvPr>
          <p:cNvSpPr txBox="1"/>
          <p:nvPr/>
        </p:nvSpPr>
        <p:spPr>
          <a:xfrm>
            <a:off x="226140" y="1514168"/>
            <a:ext cx="8593395" cy="5115311"/>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The </a:t>
            </a:r>
            <a:r>
              <a:rPr lang="en-US" sz="2000" b="1" dirty="0" err="1">
                <a:solidFill>
                  <a:schemeClr val="tx2">
                    <a:lumMod val="50000"/>
                  </a:schemeClr>
                </a:solidFill>
                <a:latin typeface="Times New Roman" panose="02020603050405020304" pitchFamily="18" charset="0"/>
                <a:cs typeface="Times New Roman" panose="02020603050405020304" pitchFamily="18" charset="0"/>
              </a:rPr>
              <a:t>SCFBio</a:t>
            </a:r>
            <a:r>
              <a:rPr lang="en-US" sz="2000" b="1" dirty="0">
                <a:solidFill>
                  <a:schemeClr val="tx2">
                    <a:lumMod val="50000"/>
                  </a:schemeClr>
                </a:solidFill>
                <a:latin typeface="Times New Roman" panose="02020603050405020304" pitchFamily="18" charset="0"/>
                <a:cs typeface="Times New Roman" panose="02020603050405020304" pitchFamily="18" charset="0"/>
              </a:rPr>
              <a:t> Active Site Prediction Tool </a:t>
            </a:r>
            <a:r>
              <a:rPr lang="en-US" sz="2000" dirty="0">
                <a:solidFill>
                  <a:schemeClr val="tx2">
                    <a:lumMod val="50000"/>
                  </a:schemeClr>
                </a:solidFill>
                <a:latin typeface="Times New Roman" panose="02020603050405020304" pitchFamily="18" charset="0"/>
                <a:cs typeface="Times New Roman" panose="02020603050405020304" pitchFamily="18" charset="0"/>
              </a:rPr>
              <a:t>was used to identify the target protein's active site by evaluating its 3D structure's geometric and physicochemical features.</a:t>
            </a:r>
          </a:p>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The active site was located at coordinates </a:t>
            </a:r>
            <a:r>
              <a:rPr lang="en-US" sz="2000" b="1" dirty="0">
                <a:solidFill>
                  <a:schemeClr val="tx2">
                    <a:lumMod val="50000"/>
                  </a:schemeClr>
                </a:solidFill>
                <a:latin typeface="Times New Roman" panose="02020603050405020304" pitchFamily="18" charset="0"/>
                <a:cs typeface="Times New Roman" panose="02020603050405020304" pitchFamily="18" charset="0"/>
              </a:rPr>
              <a:t>X = 17.077, Y = 56.583, and </a:t>
            </a:r>
          </a:p>
          <a:p>
            <a:pPr>
              <a:lnSpc>
                <a:spcPct val="150000"/>
              </a:lnSpc>
            </a:pPr>
            <a:r>
              <a:rPr lang="en-US" sz="2000" b="1" dirty="0">
                <a:solidFill>
                  <a:schemeClr val="tx2">
                    <a:lumMod val="50000"/>
                  </a:schemeClr>
                </a:solidFill>
                <a:latin typeface="Times New Roman" panose="02020603050405020304" pitchFamily="18" charset="0"/>
                <a:cs typeface="Times New Roman" panose="02020603050405020304" pitchFamily="18" charset="0"/>
              </a:rPr>
              <a:t>      Z = 119.771</a:t>
            </a:r>
            <a:r>
              <a:rPr lang="en-US" sz="2000" dirty="0">
                <a:solidFill>
                  <a:schemeClr val="tx2">
                    <a:lumMod val="50000"/>
                  </a:schemeClr>
                </a:solidFill>
                <a:latin typeface="Times New Roman" panose="02020603050405020304" pitchFamily="18" charset="0"/>
                <a:cs typeface="Times New Roman" panose="02020603050405020304" pitchFamily="18" charset="0"/>
              </a:rPr>
              <a:t>, guiding the docking process.</a:t>
            </a:r>
          </a:p>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A </a:t>
            </a:r>
            <a:r>
              <a:rPr lang="en-US" sz="2000" b="1" dirty="0">
                <a:solidFill>
                  <a:schemeClr val="tx2">
                    <a:lumMod val="50000"/>
                  </a:schemeClr>
                </a:solidFill>
                <a:latin typeface="Times New Roman" panose="02020603050405020304" pitchFamily="18" charset="0"/>
                <a:cs typeface="Times New Roman" panose="02020603050405020304" pitchFamily="18" charset="0"/>
              </a:rPr>
              <a:t>grid box of 35Å </a:t>
            </a:r>
            <a:r>
              <a:rPr lang="en-US" sz="2000" dirty="0">
                <a:solidFill>
                  <a:schemeClr val="tx2">
                    <a:lumMod val="50000"/>
                  </a:schemeClr>
                </a:solidFill>
                <a:latin typeface="Times New Roman" panose="02020603050405020304" pitchFamily="18" charset="0"/>
                <a:cs typeface="Times New Roman" panose="02020603050405020304" pitchFamily="18" charset="0"/>
              </a:rPr>
              <a:t>was placed around the active site coordinates to restrict docking simulations to the binding region.</a:t>
            </a:r>
          </a:p>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Molecular docking was performed with </a:t>
            </a:r>
            <a:r>
              <a:rPr lang="en-US" sz="2000" b="1" dirty="0" err="1">
                <a:solidFill>
                  <a:schemeClr val="tx2">
                    <a:lumMod val="50000"/>
                  </a:schemeClr>
                </a:solidFill>
                <a:latin typeface="Times New Roman" panose="02020603050405020304" pitchFamily="18" charset="0"/>
                <a:cs typeface="Times New Roman" panose="02020603050405020304" pitchFamily="18" charset="0"/>
              </a:rPr>
              <a:t>AutoDock</a:t>
            </a:r>
            <a:r>
              <a:rPr lang="en-US" sz="2000" b="1" dirty="0">
                <a:solidFill>
                  <a:schemeClr val="tx2">
                    <a:lumMod val="50000"/>
                  </a:schemeClr>
                </a:solidFill>
                <a:latin typeface="Times New Roman" panose="02020603050405020304" pitchFamily="18" charset="0"/>
                <a:cs typeface="Times New Roman" panose="02020603050405020304" pitchFamily="18" charset="0"/>
              </a:rPr>
              <a:t> Vina</a:t>
            </a:r>
            <a:r>
              <a:rPr lang="en-US" sz="2000" dirty="0">
                <a:solidFill>
                  <a:schemeClr val="tx2">
                    <a:lumMod val="50000"/>
                  </a:schemeClr>
                </a:solidFill>
                <a:latin typeface="Times New Roman" panose="02020603050405020304" pitchFamily="18" charset="0"/>
                <a:cs typeface="Times New Roman" panose="02020603050405020304" pitchFamily="18" charset="0"/>
              </a:rPr>
              <a:t>, using in-house Python and shell scripts on an </a:t>
            </a:r>
            <a:r>
              <a:rPr lang="en-US" sz="2000" b="1" dirty="0">
                <a:solidFill>
                  <a:schemeClr val="tx2">
                    <a:lumMod val="50000"/>
                  </a:schemeClr>
                </a:solidFill>
                <a:latin typeface="Times New Roman" panose="02020603050405020304" pitchFamily="18" charset="0"/>
                <a:cs typeface="Times New Roman" panose="02020603050405020304" pitchFamily="18" charset="0"/>
              </a:rPr>
              <a:t>HPC (High Performance Computing) system</a:t>
            </a:r>
            <a:r>
              <a:rPr lang="en-US" sz="2000" dirty="0">
                <a:solidFill>
                  <a:schemeClr val="tx2">
                    <a:lumMod val="50000"/>
                  </a:schemeClr>
                </a:solidFill>
                <a:latin typeface="Times New Roman" panose="02020603050405020304" pitchFamily="18" charset="0"/>
                <a:cs typeface="Times New Roman" panose="02020603050405020304" pitchFamily="18" charset="0"/>
              </a:rPr>
              <a:t>.</a:t>
            </a:r>
          </a:p>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The docking results were analyzed to determine the best binding poses and calculate binding affinities, identifying the most promising interactions.</a:t>
            </a:r>
          </a:p>
        </p:txBody>
      </p:sp>
      <p:pic>
        <p:nvPicPr>
          <p:cNvPr id="2050" name="Picture 2">
            <a:extLst>
              <a:ext uri="{FF2B5EF4-FFF2-40B4-BE49-F238E27FC236}">
                <a16:creationId xmlns:a16="http://schemas.microsoft.com/office/drawing/2014/main" id="{BEA75CC1-B1D1-CA6C-76EB-0D65E843AF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56785"/>
          <a:stretch/>
        </p:blipFill>
        <p:spPr bwMode="auto">
          <a:xfrm>
            <a:off x="8672052" y="2261421"/>
            <a:ext cx="3519948" cy="379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663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8479-1D6E-A833-51DE-71F1444D9BE0}"/>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RESULTS AND </a:t>
            </a:r>
            <a:r>
              <a:rPr lang="en-US" sz="4000" b="1">
                <a:solidFill>
                  <a:srgbClr val="7030A0"/>
                </a:solidFill>
                <a:latin typeface="Times New Roman" panose="02020603050405020304" pitchFamily="18" charset="0"/>
                <a:cs typeface="Times New Roman" panose="02020603050405020304" pitchFamily="18" charset="0"/>
              </a:rPr>
              <a:t>DISCUSSION  </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3" name="Picture 4">
            <a:extLst>
              <a:ext uri="{FF2B5EF4-FFF2-40B4-BE49-F238E27FC236}">
                <a16:creationId xmlns:a16="http://schemas.microsoft.com/office/drawing/2014/main" id="{B06F1785-40FB-2CB5-974F-24100A0568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94" t="7110" r="4374" b="4735"/>
          <a:stretch/>
        </p:blipFill>
        <p:spPr bwMode="auto">
          <a:xfrm rot="5400000">
            <a:off x="358521" y="900931"/>
            <a:ext cx="1559529" cy="16321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4D97A8-73B8-8AD3-CA65-E588AAFA5309}"/>
              </a:ext>
            </a:extLst>
          </p:cNvPr>
          <p:cNvSpPr txBox="1"/>
          <p:nvPr/>
        </p:nvSpPr>
        <p:spPr>
          <a:xfrm>
            <a:off x="2001153" y="1270143"/>
            <a:ext cx="1058868" cy="461665"/>
          </a:xfrm>
          <a:prstGeom prst="rect">
            <a:avLst/>
          </a:prstGeom>
          <a:noFill/>
        </p:spPr>
        <p:txBody>
          <a:bodyPr wrap="square" rtlCol="0">
            <a:spAutoFit/>
          </a:bodyPr>
          <a:lstStyle/>
          <a:p>
            <a:r>
              <a:rPr lang="en-IN" sz="2400" dirty="0">
                <a:solidFill>
                  <a:schemeClr val="tx2">
                    <a:lumMod val="50000"/>
                  </a:schemeClr>
                </a:solidFill>
                <a:latin typeface="Times New Roman" panose="02020603050405020304" pitchFamily="18" charset="0"/>
                <a:cs typeface="Times New Roman" panose="02020603050405020304" pitchFamily="18" charset="0"/>
              </a:rPr>
              <a:t>CFTR</a:t>
            </a:r>
          </a:p>
        </p:txBody>
      </p:sp>
      <p:sp>
        <p:nvSpPr>
          <p:cNvPr id="5" name="TextBox 4">
            <a:extLst>
              <a:ext uri="{FF2B5EF4-FFF2-40B4-BE49-F238E27FC236}">
                <a16:creationId xmlns:a16="http://schemas.microsoft.com/office/drawing/2014/main" id="{F3FB3D9B-DD15-4249-6CD4-956C49DD2847}"/>
              </a:ext>
            </a:extLst>
          </p:cNvPr>
          <p:cNvSpPr txBox="1"/>
          <p:nvPr/>
        </p:nvSpPr>
        <p:spPr>
          <a:xfrm>
            <a:off x="4539487" y="1277952"/>
            <a:ext cx="2588899" cy="461665"/>
          </a:xfrm>
          <a:prstGeom prst="rect">
            <a:avLst/>
          </a:prstGeom>
          <a:noFill/>
        </p:spPr>
        <p:txBody>
          <a:bodyPr wrap="square" rtlCol="0">
            <a:spAutoFit/>
          </a:bodyPr>
          <a:lstStyle/>
          <a:p>
            <a:r>
              <a:rPr lang="en-IN" sz="2400" dirty="0">
                <a:solidFill>
                  <a:schemeClr val="tx2">
                    <a:lumMod val="50000"/>
                  </a:schemeClr>
                </a:solidFill>
                <a:latin typeface="Times New Roman" panose="02020603050405020304" pitchFamily="18" charset="0"/>
                <a:cs typeface="Times New Roman" panose="02020603050405020304" pitchFamily="18" charset="0"/>
              </a:rPr>
              <a:t>Predicted 10 AMPs</a:t>
            </a:r>
          </a:p>
        </p:txBody>
      </p:sp>
      <p:sp>
        <p:nvSpPr>
          <p:cNvPr id="6" name="TextBox 5">
            <a:extLst>
              <a:ext uri="{FF2B5EF4-FFF2-40B4-BE49-F238E27FC236}">
                <a16:creationId xmlns:a16="http://schemas.microsoft.com/office/drawing/2014/main" id="{69AF65FF-89DB-8FCC-D53C-DF64ABF239DD}"/>
              </a:ext>
            </a:extLst>
          </p:cNvPr>
          <p:cNvSpPr txBox="1"/>
          <p:nvPr/>
        </p:nvSpPr>
        <p:spPr>
          <a:xfrm>
            <a:off x="9129677" y="1158183"/>
            <a:ext cx="2753032" cy="830997"/>
          </a:xfrm>
          <a:prstGeom prst="rect">
            <a:avLst/>
          </a:prstGeom>
          <a:noFill/>
        </p:spPr>
        <p:txBody>
          <a:bodyPr wrap="square" rtlCol="0">
            <a:spAutoFit/>
          </a:bodyPr>
          <a:lstStyle/>
          <a:p>
            <a:pPr algn="ctr"/>
            <a:r>
              <a:rPr lang="en-IN" sz="2400" b="1" dirty="0">
                <a:solidFill>
                  <a:schemeClr val="tx2">
                    <a:lumMod val="50000"/>
                  </a:schemeClr>
                </a:solidFill>
                <a:latin typeface="Times New Roman" panose="02020603050405020304" pitchFamily="18" charset="0"/>
                <a:cs typeface="Times New Roman" panose="02020603050405020304" pitchFamily="18" charset="0"/>
              </a:rPr>
              <a:t>MOLECULAR DOCKING</a:t>
            </a:r>
          </a:p>
        </p:txBody>
      </p:sp>
      <p:pic>
        <p:nvPicPr>
          <p:cNvPr id="7" name="Picture 6">
            <a:extLst>
              <a:ext uri="{FF2B5EF4-FFF2-40B4-BE49-F238E27FC236}">
                <a16:creationId xmlns:a16="http://schemas.microsoft.com/office/drawing/2014/main" id="{D580D6B3-1A43-E397-65EB-A0E2A4FD6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42" t="11960" r="5406" b="55676"/>
          <a:stretch/>
        </p:blipFill>
        <p:spPr bwMode="auto">
          <a:xfrm>
            <a:off x="3572164" y="1056393"/>
            <a:ext cx="902344" cy="964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009317B-0C19-AB00-9AAA-1FB0804268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71" r="-1758"/>
          <a:stretch/>
        </p:blipFill>
        <p:spPr bwMode="auto">
          <a:xfrm>
            <a:off x="8298425" y="1069706"/>
            <a:ext cx="1058233" cy="1125179"/>
          </a:xfrm>
          <a:prstGeom prst="rect">
            <a:avLst/>
          </a:prstGeom>
          <a:noFill/>
          <a:extLst>
            <a:ext uri="{909E8E84-426E-40DD-AFC4-6F175D3DCCD1}">
              <a14:hiddenFill xmlns:a14="http://schemas.microsoft.com/office/drawing/2010/main">
                <a:solidFill>
                  <a:srgbClr val="FFFFFF"/>
                </a:solidFill>
              </a14:hiddenFill>
            </a:ext>
          </a:extLst>
        </p:spPr>
      </p:pic>
      <p:sp>
        <p:nvSpPr>
          <p:cNvPr id="9" name="Plus Sign 8">
            <a:extLst>
              <a:ext uri="{FF2B5EF4-FFF2-40B4-BE49-F238E27FC236}">
                <a16:creationId xmlns:a16="http://schemas.microsoft.com/office/drawing/2014/main" id="{92D066FB-0C48-5315-17E1-82C1F87700D5}"/>
              </a:ext>
            </a:extLst>
          </p:cNvPr>
          <p:cNvSpPr/>
          <p:nvPr/>
        </p:nvSpPr>
        <p:spPr>
          <a:xfrm>
            <a:off x="3153336" y="1415987"/>
            <a:ext cx="226142" cy="216309"/>
          </a:xfrm>
          <a:prstGeom prst="mathPlus">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B3E4F454-856B-98F7-70AF-CB68FD959348}"/>
              </a:ext>
            </a:extLst>
          </p:cNvPr>
          <p:cNvCxnSpPr/>
          <p:nvPr/>
        </p:nvCxnSpPr>
        <p:spPr>
          <a:xfrm>
            <a:off x="7226709" y="1508784"/>
            <a:ext cx="87507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2A130FF-5B8E-900F-AA5E-F99EBF124630}"/>
              </a:ext>
            </a:extLst>
          </p:cNvPr>
          <p:cNvPicPr>
            <a:picLocks noChangeAspect="1"/>
          </p:cNvPicPr>
          <p:nvPr/>
        </p:nvPicPr>
        <p:blipFill>
          <a:blip r:embed="rId5">
            <a:extLst>
              <a:ext uri="{28A0092B-C50C-407E-A947-70E740481C1C}">
                <a14:useLocalDpi xmlns:a14="http://schemas.microsoft.com/office/drawing/2010/main" val="0"/>
              </a:ext>
            </a:extLst>
          </a:blip>
          <a:srcRect l="28617" t="1350" r="32581"/>
          <a:stretch/>
        </p:blipFill>
        <p:spPr>
          <a:xfrm>
            <a:off x="322208" y="2655910"/>
            <a:ext cx="2312836" cy="2211851"/>
          </a:xfrm>
          <a:prstGeom prst="rect">
            <a:avLst/>
          </a:prstGeom>
        </p:spPr>
      </p:pic>
      <p:pic>
        <p:nvPicPr>
          <p:cNvPr id="12" name="Picture 11">
            <a:extLst>
              <a:ext uri="{FF2B5EF4-FFF2-40B4-BE49-F238E27FC236}">
                <a16:creationId xmlns:a16="http://schemas.microsoft.com/office/drawing/2014/main" id="{592C8949-A19E-EC6F-0371-BF7DB1C0C19A}"/>
              </a:ext>
            </a:extLst>
          </p:cNvPr>
          <p:cNvPicPr>
            <a:picLocks noChangeAspect="1"/>
          </p:cNvPicPr>
          <p:nvPr/>
        </p:nvPicPr>
        <p:blipFill>
          <a:blip r:embed="rId6">
            <a:extLst>
              <a:ext uri="{28A0092B-C50C-407E-A947-70E740481C1C}">
                <a14:useLocalDpi xmlns:a14="http://schemas.microsoft.com/office/drawing/2010/main" val="0"/>
              </a:ext>
            </a:extLst>
          </a:blip>
          <a:srcRect l="25090" t="1350" r="30081" b="1350"/>
          <a:stretch/>
        </p:blipFill>
        <p:spPr>
          <a:xfrm>
            <a:off x="3274013" y="2655909"/>
            <a:ext cx="2348795" cy="2211851"/>
          </a:xfrm>
          <a:prstGeom prst="rect">
            <a:avLst/>
          </a:prstGeom>
        </p:spPr>
      </p:pic>
      <p:pic>
        <p:nvPicPr>
          <p:cNvPr id="13" name="Picture 12">
            <a:extLst>
              <a:ext uri="{FF2B5EF4-FFF2-40B4-BE49-F238E27FC236}">
                <a16:creationId xmlns:a16="http://schemas.microsoft.com/office/drawing/2014/main" id="{02527EA5-B51F-0A5B-742C-C386E8C2AD99}"/>
              </a:ext>
            </a:extLst>
          </p:cNvPr>
          <p:cNvPicPr>
            <a:picLocks noChangeAspect="1"/>
          </p:cNvPicPr>
          <p:nvPr/>
        </p:nvPicPr>
        <p:blipFill>
          <a:blip r:embed="rId7">
            <a:extLst>
              <a:ext uri="{28A0092B-C50C-407E-A947-70E740481C1C}">
                <a14:useLocalDpi xmlns:a14="http://schemas.microsoft.com/office/drawing/2010/main" val="0"/>
              </a:ext>
            </a:extLst>
          </a:blip>
          <a:srcRect l="30879" t="6752" r="26757" b="4079"/>
          <a:stretch/>
        </p:blipFill>
        <p:spPr>
          <a:xfrm>
            <a:off x="6261777" y="2614299"/>
            <a:ext cx="2440236" cy="2222879"/>
          </a:xfrm>
          <a:prstGeom prst="rect">
            <a:avLst/>
          </a:prstGeom>
        </p:spPr>
      </p:pic>
      <p:pic>
        <p:nvPicPr>
          <p:cNvPr id="14" name="Picture 13">
            <a:extLst>
              <a:ext uri="{FF2B5EF4-FFF2-40B4-BE49-F238E27FC236}">
                <a16:creationId xmlns:a16="http://schemas.microsoft.com/office/drawing/2014/main" id="{BF390ED6-C524-349F-88B5-D3C220F41446}"/>
              </a:ext>
            </a:extLst>
          </p:cNvPr>
          <p:cNvPicPr>
            <a:picLocks noChangeAspect="1"/>
          </p:cNvPicPr>
          <p:nvPr/>
        </p:nvPicPr>
        <p:blipFill>
          <a:blip r:embed="rId8">
            <a:extLst>
              <a:ext uri="{28A0092B-C50C-407E-A947-70E740481C1C}">
                <a14:useLocalDpi xmlns:a14="http://schemas.microsoft.com/office/drawing/2010/main" val="0"/>
              </a:ext>
            </a:extLst>
          </a:blip>
          <a:srcRect l="31291" t="4188" r="28547" b="8393"/>
          <a:stretch/>
        </p:blipFill>
        <p:spPr>
          <a:xfrm>
            <a:off x="9387918" y="2625327"/>
            <a:ext cx="2481873" cy="2211851"/>
          </a:xfrm>
          <a:prstGeom prst="rect">
            <a:avLst/>
          </a:prstGeom>
        </p:spPr>
      </p:pic>
      <p:sp>
        <p:nvSpPr>
          <p:cNvPr id="15" name="TextBox 14">
            <a:extLst>
              <a:ext uri="{FF2B5EF4-FFF2-40B4-BE49-F238E27FC236}">
                <a16:creationId xmlns:a16="http://schemas.microsoft.com/office/drawing/2014/main" id="{48C2EC78-5772-8D35-F4B3-220712227733}"/>
              </a:ext>
            </a:extLst>
          </p:cNvPr>
          <p:cNvSpPr txBox="1"/>
          <p:nvPr/>
        </p:nvSpPr>
        <p:spPr>
          <a:xfrm>
            <a:off x="178374" y="5267775"/>
            <a:ext cx="2600503" cy="769441"/>
          </a:xfrm>
          <a:prstGeom prst="rect">
            <a:avLst/>
          </a:prstGeom>
          <a:noFill/>
          <a:ln w="19050">
            <a:solidFill>
              <a:schemeClr val="accent2">
                <a:lumMod val="75000"/>
              </a:schemeClr>
            </a:solidFill>
          </a:ln>
        </p:spPr>
        <p:txBody>
          <a:bodyPr wrap="square" rtlCol="0">
            <a:spAutoFit/>
          </a:bodyPr>
          <a:lstStyle/>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PEP_1</a:t>
            </a:r>
          </a:p>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Affinity Score = -6.9</a:t>
            </a:r>
          </a:p>
        </p:txBody>
      </p:sp>
      <p:sp>
        <p:nvSpPr>
          <p:cNvPr id="16" name="TextBox 15">
            <a:extLst>
              <a:ext uri="{FF2B5EF4-FFF2-40B4-BE49-F238E27FC236}">
                <a16:creationId xmlns:a16="http://schemas.microsoft.com/office/drawing/2014/main" id="{CEF28C96-4498-BB5A-DF5C-59C373FE9275}"/>
              </a:ext>
            </a:extLst>
          </p:cNvPr>
          <p:cNvSpPr txBox="1"/>
          <p:nvPr/>
        </p:nvSpPr>
        <p:spPr>
          <a:xfrm>
            <a:off x="9356659" y="5267774"/>
            <a:ext cx="2600503" cy="769441"/>
          </a:xfrm>
          <a:prstGeom prst="rect">
            <a:avLst/>
          </a:prstGeom>
          <a:noFill/>
          <a:ln w="19050">
            <a:solidFill>
              <a:schemeClr val="accent2">
                <a:lumMod val="75000"/>
              </a:schemeClr>
            </a:solidFill>
          </a:ln>
        </p:spPr>
        <p:txBody>
          <a:bodyPr wrap="square" rtlCol="0">
            <a:spAutoFit/>
          </a:bodyPr>
          <a:lstStyle/>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PEP_4</a:t>
            </a:r>
          </a:p>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Affinity Score = -6.8</a:t>
            </a:r>
          </a:p>
        </p:txBody>
      </p:sp>
      <p:sp>
        <p:nvSpPr>
          <p:cNvPr id="17" name="TextBox 16">
            <a:extLst>
              <a:ext uri="{FF2B5EF4-FFF2-40B4-BE49-F238E27FC236}">
                <a16:creationId xmlns:a16="http://schemas.microsoft.com/office/drawing/2014/main" id="{60590B54-5F9B-F0A9-23B0-200549F45AC9}"/>
              </a:ext>
            </a:extLst>
          </p:cNvPr>
          <p:cNvSpPr txBox="1"/>
          <p:nvPr/>
        </p:nvSpPr>
        <p:spPr>
          <a:xfrm>
            <a:off x="6227039" y="5267774"/>
            <a:ext cx="2600503" cy="769441"/>
          </a:xfrm>
          <a:prstGeom prst="rect">
            <a:avLst/>
          </a:prstGeom>
          <a:noFill/>
          <a:ln w="19050">
            <a:solidFill>
              <a:schemeClr val="accent2">
                <a:lumMod val="75000"/>
              </a:schemeClr>
            </a:solidFill>
          </a:ln>
        </p:spPr>
        <p:txBody>
          <a:bodyPr wrap="square" rtlCol="0">
            <a:spAutoFit/>
          </a:bodyPr>
          <a:lstStyle/>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PEP_3</a:t>
            </a:r>
          </a:p>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Affinity Score = -6.7</a:t>
            </a:r>
          </a:p>
        </p:txBody>
      </p:sp>
      <p:sp>
        <p:nvSpPr>
          <p:cNvPr id="18" name="TextBox 17">
            <a:extLst>
              <a:ext uri="{FF2B5EF4-FFF2-40B4-BE49-F238E27FC236}">
                <a16:creationId xmlns:a16="http://schemas.microsoft.com/office/drawing/2014/main" id="{C421867B-A790-F840-CE94-D21340C835BD}"/>
              </a:ext>
            </a:extLst>
          </p:cNvPr>
          <p:cNvSpPr txBox="1"/>
          <p:nvPr/>
        </p:nvSpPr>
        <p:spPr>
          <a:xfrm>
            <a:off x="3160942" y="5267776"/>
            <a:ext cx="2600503" cy="769441"/>
          </a:xfrm>
          <a:prstGeom prst="rect">
            <a:avLst/>
          </a:prstGeom>
          <a:noFill/>
          <a:ln w="19050">
            <a:solidFill>
              <a:schemeClr val="accent2">
                <a:lumMod val="75000"/>
              </a:schemeClr>
            </a:solidFill>
          </a:ln>
        </p:spPr>
        <p:txBody>
          <a:bodyPr wrap="square" rtlCol="0">
            <a:spAutoFit/>
          </a:bodyPr>
          <a:lstStyle/>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PEP_2</a:t>
            </a:r>
          </a:p>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Affinity Score = -7.4</a:t>
            </a:r>
          </a:p>
        </p:txBody>
      </p:sp>
    </p:spTree>
    <p:extLst>
      <p:ext uri="{BB962C8B-B14F-4D97-AF65-F5344CB8AC3E}">
        <p14:creationId xmlns:p14="http://schemas.microsoft.com/office/powerpoint/2010/main" val="13183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A4D451-101F-9CCA-4084-01D9DF621E87}"/>
              </a:ext>
            </a:extLst>
          </p:cNvPr>
          <p:cNvPicPr>
            <a:picLocks noChangeAspect="1"/>
          </p:cNvPicPr>
          <p:nvPr/>
        </p:nvPicPr>
        <p:blipFill>
          <a:blip r:embed="rId2">
            <a:extLst>
              <a:ext uri="{28A0092B-C50C-407E-A947-70E740481C1C}">
                <a14:useLocalDpi xmlns:a14="http://schemas.microsoft.com/office/drawing/2010/main" val="0"/>
              </a:ext>
            </a:extLst>
          </a:blip>
          <a:srcRect l="26693" t="6124" r="31210" b="5042"/>
          <a:stretch/>
        </p:blipFill>
        <p:spPr>
          <a:xfrm>
            <a:off x="452283" y="157318"/>
            <a:ext cx="2930013" cy="2217174"/>
          </a:xfrm>
          <a:prstGeom prst="rect">
            <a:avLst/>
          </a:prstGeom>
        </p:spPr>
      </p:pic>
      <p:pic>
        <p:nvPicPr>
          <p:cNvPr id="3" name="Picture 2">
            <a:extLst>
              <a:ext uri="{FF2B5EF4-FFF2-40B4-BE49-F238E27FC236}">
                <a16:creationId xmlns:a16="http://schemas.microsoft.com/office/drawing/2014/main" id="{83DA042D-03DB-3CEE-5DFF-A1CE1AB150E9}"/>
              </a:ext>
            </a:extLst>
          </p:cNvPr>
          <p:cNvPicPr>
            <a:picLocks noChangeAspect="1"/>
          </p:cNvPicPr>
          <p:nvPr/>
        </p:nvPicPr>
        <p:blipFill>
          <a:blip r:embed="rId3">
            <a:extLst>
              <a:ext uri="{28A0092B-C50C-407E-A947-70E740481C1C}">
                <a14:useLocalDpi xmlns:a14="http://schemas.microsoft.com/office/drawing/2010/main" val="0"/>
              </a:ext>
            </a:extLst>
          </a:blip>
          <a:srcRect l="26049" t="4865" r="20565" b="4297"/>
          <a:stretch/>
        </p:blipFill>
        <p:spPr>
          <a:xfrm>
            <a:off x="4630992" y="157318"/>
            <a:ext cx="2930013" cy="2217174"/>
          </a:xfrm>
          <a:prstGeom prst="rect">
            <a:avLst/>
          </a:prstGeom>
        </p:spPr>
      </p:pic>
      <p:pic>
        <p:nvPicPr>
          <p:cNvPr id="4" name="Picture 3">
            <a:extLst>
              <a:ext uri="{FF2B5EF4-FFF2-40B4-BE49-F238E27FC236}">
                <a16:creationId xmlns:a16="http://schemas.microsoft.com/office/drawing/2014/main" id="{D241808F-76D1-67CC-77F9-1EAD9D42EB09}"/>
              </a:ext>
            </a:extLst>
          </p:cNvPr>
          <p:cNvPicPr>
            <a:picLocks noChangeAspect="1"/>
          </p:cNvPicPr>
          <p:nvPr/>
        </p:nvPicPr>
        <p:blipFill>
          <a:blip r:embed="rId4">
            <a:extLst>
              <a:ext uri="{28A0092B-C50C-407E-A947-70E740481C1C}">
                <a14:useLocalDpi xmlns:a14="http://schemas.microsoft.com/office/drawing/2010/main" val="0"/>
              </a:ext>
            </a:extLst>
          </a:blip>
          <a:srcRect l="28710" t="7953" r="22500" b="4134"/>
          <a:stretch/>
        </p:blipFill>
        <p:spPr>
          <a:xfrm>
            <a:off x="8882442" y="157318"/>
            <a:ext cx="2857275" cy="2217174"/>
          </a:xfrm>
          <a:prstGeom prst="rect">
            <a:avLst/>
          </a:prstGeom>
        </p:spPr>
      </p:pic>
      <p:pic>
        <p:nvPicPr>
          <p:cNvPr id="5" name="Picture 4">
            <a:extLst>
              <a:ext uri="{FF2B5EF4-FFF2-40B4-BE49-F238E27FC236}">
                <a16:creationId xmlns:a16="http://schemas.microsoft.com/office/drawing/2014/main" id="{FEF7919A-1008-819C-C1DF-5AAE8F1DEE01}"/>
              </a:ext>
            </a:extLst>
          </p:cNvPr>
          <p:cNvPicPr>
            <a:picLocks noChangeAspect="1"/>
          </p:cNvPicPr>
          <p:nvPr/>
        </p:nvPicPr>
        <p:blipFill>
          <a:blip r:embed="rId5">
            <a:extLst>
              <a:ext uri="{28A0092B-C50C-407E-A947-70E740481C1C}">
                <a14:useLocalDpi xmlns:a14="http://schemas.microsoft.com/office/drawing/2010/main" val="0"/>
              </a:ext>
            </a:extLst>
          </a:blip>
          <a:srcRect l="21210" t="7790" r="28548" b="2672"/>
          <a:stretch/>
        </p:blipFill>
        <p:spPr>
          <a:xfrm>
            <a:off x="452283" y="3549444"/>
            <a:ext cx="2930013" cy="2217174"/>
          </a:xfrm>
          <a:prstGeom prst="rect">
            <a:avLst/>
          </a:prstGeom>
        </p:spPr>
      </p:pic>
      <p:pic>
        <p:nvPicPr>
          <p:cNvPr id="6" name="Picture 5">
            <a:extLst>
              <a:ext uri="{FF2B5EF4-FFF2-40B4-BE49-F238E27FC236}">
                <a16:creationId xmlns:a16="http://schemas.microsoft.com/office/drawing/2014/main" id="{9E6779A0-29C8-1968-A60F-8876C7479E34}"/>
              </a:ext>
            </a:extLst>
          </p:cNvPr>
          <p:cNvPicPr>
            <a:picLocks noChangeAspect="1"/>
          </p:cNvPicPr>
          <p:nvPr/>
        </p:nvPicPr>
        <p:blipFill>
          <a:blip r:embed="rId6">
            <a:extLst>
              <a:ext uri="{28A0092B-C50C-407E-A947-70E740481C1C}">
                <a14:useLocalDpi xmlns:a14="http://schemas.microsoft.com/office/drawing/2010/main" val="0"/>
              </a:ext>
            </a:extLst>
          </a:blip>
          <a:srcRect l="23226" t="8440" r="28548" b="4947"/>
          <a:stretch/>
        </p:blipFill>
        <p:spPr>
          <a:xfrm>
            <a:off x="4630992" y="3549444"/>
            <a:ext cx="2930012" cy="2217174"/>
          </a:xfrm>
          <a:prstGeom prst="rect">
            <a:avLst/>
          </a:prstGeom>
        </p:spPr>
      </p:pic>
      <p:pic>
        <p:nvPicPr>
          <p:cNvPr id="7" name="Picture 6">
            <a:extLst>
              <a:ext uri="{FF2B5EF4-FFF2-40B4-BE49-F238E27FC236}">
                <a16:creationId xmlns:a16="http://schemas.microsoft.com/office/drawing/2014/main" id="{CB85DDC5-31B3-8F0C-2020-1D1B578A1867}"/>
              </a:ext>
            </a:extLst>
          </p:cNvPr>
          <p:cNvPicPr>
            <a:picLocks noChangeAspect="1"/>
          </p:cNvPicPr>
          <p:nvPr/>
        </p:nvPicPr>
        <p:blipFill>
          <a:blip r:embed="rId7">
            <a:extLst>
              <a:ext uri="{28A0092B-C50C-407E-A947-70E740481C1C}">
                <a14:useLocalDpi xmlns:a14="http://schemas.microsoft.com/office/drawing/2010/main" val="0"/>
              </a:ext>
            </a:extLst>
          </a:blip>
          <a:srcRect l="19677" t="7465" r="27903" b="3485"/>
          <a:stretch/>
        </p:blipFill>
        <p:spPr>
          <a:xfrm>
            <a:off x="8878527" y="3549444"/>
            <a:ext cx="2857275" cy="2217174"/>
          </a:xfrm>
          <a:prstGeom prst="rect">
            <a:avLst/>
          </a:prstGeom>
        </p:spPr>
      </p:pic>
      <p:sp>
        <p:nvSpPr>
          <p:cNvPr id="8" name="TextBox 7">
            <a:extLst>
              <a:ext uri="{FF2B5EF4-FFF2-40B4-BE49-F238E27FC236}">
                <a16:creationId xmlns:a16="http://schemas.microsoft.com/office/drawing/2014/main" id="{2B6A4458-0ADB-1157-91B6-8B65A1FE8CB0}"/>
              </a:ext>
            </a:extLst>
          </p:cNvPr>
          <p:cNvSpPr txBox="1"/>
          <p:nvPr/>
        </p:nvSpPr>
        <p:spPr>
          <a:xfrm>
            <a:off x="617037" y="2577247"/>
            <a:ext cx="2600503" cy="769441"/>
          </a:xfrm>
          <a:prstGeom prst="rect">
            <a:avLst/>
          </a:prstGeom>
          <a:noFill/>
          <a:ln w="19050">
            <a:solidFill>
              <a:schemeClr val="accent2">
                <a:lumMod val="75000"/>
              </a:schemeClr>
            </a:solidFill>
          </a:ln>
        </p:spPr>
        <p:txBody>
          <a:bodyPr wrap="square" rtlCol="0">
            <a:spAutoFit/>
          </a:bodyPr>
          <a:lstStyle/>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PEP_5</a:t>
            </a:r>
          </a:p>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Affinity Score = -6.8</a:t>
            </a:r>
          </a:p>
        </p:txBody>
      </p:sp>
      <p:sp>
        <p:nvSpPr>
          <p:cNvPr id="9" name="TextBox 8">
            <a:extLst>
              <a:ext uri="{FF2B5EF4-FFF2-40B4-BE49-F238E27FC236}">
                <a16:creationId xmlns:a16="http://schemas.microsoft.com/office/drawing/2014/main" id="{92C7E5F3-CE15-A99C-A155-B98E804042EF}"/>
              </a:ext>
            </a:extLst>
          </p:cNvPr>
          <p:cNvSpPr txBox="1"/>
          <p:nvPr/>
        </p:nvSpPr>
        <p:spPr>
          <a:xfrm>
            <a:off x="9006912" y="5928926"/>
            <a:ext cx="2600503" cy="769441"/>
          </a:xfrm>
          <a:prstGeom prst="rect">
            <a:avLst/>
          </a:prstGeom>
          <a:noFill/>
          <a:ln w="19050">
            <a:solidFill>
              <a:schemeClr val="accent2">
                <a:lumMod val="75000"/>
              </a:schemeClr>
            </a:solidFill>
          </a:ln>
        </p:spPr>
        <p:txBody>
          <a:bodyPr wrap="square" rtlCol="0">
            <a:spAutoFit/>
          </a:bodyPr>
          <a:lstStyle/>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PEP_10</a:t>
            </a:r>
          </a:p>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Affinity Score = -7.3</a:t>
            </a:r>
          </a:p>
        </p:txBody>
      </p:sp>
      <p:sp>
        <p:nvSpPr>
          <p:cNvPr id="10" name="TextBox 9">
            <a:extLst>
              <a:ext uri="{FF2B5EF4-FFF2-40B4-BE49-F238E27FC236}">
                <a16:creationId xmlns:a16="http://schemas.microsoft.com/office/drawing/2014/main" id="{C98AD0C0-03FF-138E-B0AD-11985BF118C5}"/>
              </a:ext>
            </a:extLst>
          </p:cNvPr>
          <p:cNvSpPr txBox="1"/>
          <p:nvPr/>
        </p:nvSpPr>
        <p:spPr>
          <a:xfrm>
            <a:off x="9006912" y="2581254"/>
            <a:ext cx="2600503" cy="769441"/>
          </a:xfrm>
          <a:prstGeom prst="rect">
            <a:avLst/>
          </a:prstGeom>
          <a:noFill/>
          <a:ln w="19050">
            <a:solidFill>
              <a:srgbClr val="FF0000"/>
            </a:solidFill>
          </a:ln>
        </p:spPr>
        <p:txBody>
          <a:bodyPr wrap="square" rtlCol="0">
            <a:spAutoFit/>
          </a:bodyPr>
          <a:lstStyle/>
          <a:p>
            <a:pPr algn="ctr"/>
            <a:r>
              <a:rPr lang="en-IN" sz="2200" dirty="0">
                <a:solidFill>
                  <a:srgbClr val="FF0000"/>
                </a:solidFill>
                <a:latin typeface="Times New Roman" panose="02020603050405020304" pitchFamily="18" charset="0"/>
                <a:cs typeface="Times New Roman" panose="02020603050405020304" pitchFamily="18" charset="0"/>
              </a:rPr>
              <a:t>PEP_7</a:t>
            </a:r>
          </a:p>
          <a:p>
            <a:pPr algn="ctr"/>
            <a:r>
              <a:rPr lang="en-IN" sz="2200" dirty="0">
                <a:solidFill>
                  <a:srgbClr val="FF0000"/>
                </a:solidFill>
                <a:latin typeface="Times New Roman" panose="02020603050405020304" pitchFamily="18" charset="0"/>
                <a:cs typeface="Times New Roman" panose="02020603050405020304" pitchFamily="18" charset="0"/>
              </a:rPr>
              <a:t>Affinity Score = </a:t>
            </a:r>
            <a:r>
              <a:rPr lang="en-IN" sz="2200" b="1" dirty="0">
                <a:solidFill>
                  <a:srgbClr val="FF0000"/>
                </a:solidFill>
                <a:latin typeface="Times New Roman" panose="02020603050405020304" pitchFamily="18" charset="0"/>
                <a:cs typeface="Times New Roman" panose="02020603050405020304" pitchFamily="18" charset="0"/>
              </a:rPr>
              <a:t>-7.6</a:t>
            </a:r>
          </a:p>
        </p:txBody>
      </p:sp>
      <p:sp>
        <p:nvSpPr>
          <p:cNvPr id="11" name="TextBox 10">
            <a:extLst>
              <a:ext uri="{FF2B5EF4-FFF2-40B4-BE49-F238E27FC236}">
                <a16:creationId xmlns:a16="http://schemas.microsoft.com/office/drawing/2014/main" id="{3FC0CA2A-7FBC-97EA-4F7C-57C3EF0C22C9}"/>
              </a:ext>
            </a:extLst>
          </p:cNvPr>
          <p:cNvSpPr txBox="1"/>
          <p:nvPr/>
        </p:nvSpPr>
        <p:spPr>
          <a:xfrm>
            <a:off x="4795746" y="5931241"/>
            <a:ext cx="2600503" cy="769441"/>
          </a:xfrm>
          <a:prstGeom prst="rect">
            <a:avLst/>
          </a:prstGeom>
          <a:noFill/>
          <a:ln w="19050">
            <a:solidFill>
              <a:schemeClr val="accent2">
                <a:lumMod val="75000"/>
              </a:schemeClr>
            </a:solidFill>
          </a:ln>
        </p:spPr>
        <p:txBody>
          <a:bodyPr wrap="square" rtlCol="0">
            <a:spAutoFit/>
          </a:bodyPr>
          <a:lstStyle/>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PEP_9</a:t>
            </a:r>
          </a:p>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Affinity Score = -7.3</a:t>
            </a:r>
          </a:p>
        </p:txBody>
      </p:sp>
      <p:sp>
        <p:nvSpPr>
          <p:cNvPr id="12" name="TextBox 11">
            <a:extLst>
              <a:ext uri="{FF2B5EF4-FFF2-40B4-BE49-F238E27FC236}">
                <a16:creationId xmlns:a16="http://schemas.microsoft.com/office/drawing/2014/main" id="{FF351AB9-8A68-E1C6-A149-D538EAD8AA8F}"/>
              </a:ext>
            </a:extLst>
          </p:cNvPr>
          <p:cNvSpPr txBox="1"/>
          <p:nvPr/>
        </p:nvSpPr>
        <p:spPr>
          <a:xfrm>
            <a:off x="4795746" y="2573737"/>
            <a:ext cx="2600503" cy="769441"/>
          </a:xfrm>
          <a:prstGeom prst="rect">
            <a:avLst/>
          </a:prstGeom>
          <a:noFill/>
          <a:ln w="19050">
            <a:solidFill>
              <a:schemeClr val="accent2">
                <a:lumMod val="75000"/>
              </a:schemeClr>
            </a:solidFill>
          </a:ln>
        </p:spPr>
        <p:txBody>
          <a:bodyPr wrap="square" rtlCol="0">
            <a:spAutoFit/>
          </a:bodyPr>
          <a:lstStyle/>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PEP_6</a:t>
            </a:r>
          </a:p>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Affinity Score = -6.4</a:t>
            </a:r>
          </a:p>
        </p:txBody>
      </p:sp>
      <p:sp>
        <p:nvSpPr>
          <p:cNvPr id="13" name="TextBox 12">
            <a:extLst>
              <a:ext uri="{FF2B5EF4-FFF2-40B4-BE49-F238E27FC236}">
                <a16:creationId xmlns:a16="http://schemas.microsoft.com/office/drawing/2014/main" id="{D80270FA-B16D-B14A-5AE7-99276B8F7FE1}"/>
              </a:ext>
            </a:extLst>
          </p:cNvPr>
          <p:cNvSpPr txBox="1"/>
          <p:nvPr/>
        </p:nvSpPr>
        <p:spPr>
          <a:xfrm>
            <a:off x="584580" y="5928925"/>
            <a:ext cx="2600503" cy="769441"/>
          </a:xfrm>
          <a:prstGeom prst="rect">
            <a:avLst/>
          </a:prstGeom>
          <a:noFill/>
          <a:ln w="19050">
            <a:solidFill>
              <a:schemeClr val="accent2">
                <a:lumMod val="75000"/>
              </a:schemeClr>
            </a:solidFill>
          </a:ln>
        </p:spPr>
        <p:txBody>
          <a:bodyPr wrap="square" rtlCol="0">
            <a:spAutoFit/>
          </a:bodyPr>
          <a:lstStyle/>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PEP_8</a:t>
            </a:r>
          </a:p>
          <a:p>
            <a:pPr algn="ctr"/>
            <a:r>
              <a:rPr lang="en-IN" sz="2200" dirty="0">
                <a:solidFill>
                  <a:schemeClr val="tx2">
                    <a:lumMod val="50000"/>
                  </a:schemeClr>
                </a:solidFill>
                <a:latin typeface="Times New Roman" panose="02020603050405020304" pitchFamily="18" charset="0"/>
                <a:cs typeface="Times New Roman" panose="02020603050405020304" pitchFamily="18" charset="0"/>
              </a:rPr>
              <a:t>Affinity Score = -7.3</a:t>
            </a:r>
          </a:p>
        </p:txBody>
      </p:sp>
    </p:spTree>
    <p:extLst>
      <p:ext uri="{BB962C8B-B14F-4D97-AF65-F5344CB8AC3E}">
        <p14:creationId xmlns:p14="http://schemas.microsoft.com/office/powerpoint/2010/main" val="4139652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280589-DFA4-F8D3-7298-8869F8FA6625}"/>
              </a:ext>
            </a:extLst>
          </p:cNvPr>
          <p:cNvSpPr txBox="1"/>
          <p:nvPr/>
        </p:nvSpPr>
        <p:spPr>
          <a:xfrm>
            <a:off x="950670" y="780840"/>
            <a:ext cx="10290660" cy="492443"/>
          </a:xfrm>
          <a:prstGeom prst="rect">
            <a:avLst/>
          </a:prstGeom>
          <a:noFill/>
        </p:spPr>
        <p:txBody>
          <a:bodyPr wrap="square" rtlCol="0">
            <a:spAutoFit/>
          </a:bodyPr>
          <a:lstStyle/>
          <a:p>
            <a:r>
              <a:rPr lang="en-IN" sz="2600" b="1" dirty="0">
                <a:solidFill>
                  <a:schemeClr val="accent2">
                    <a:lumMod val="75000"/>
                  </a:schemeClr>
                </a:solidFill>
                <a:latin typeface="Times New Roman" panose="02020603050405020304" pitchFamily="18" charset="0"/>
                <a:cs typeface="Times New Roman" panose="02020603050405020304" pitchFamily="18" charset="0"/>
              </a:rPr>
              <a:t>MOLECULAR DYNAMIC SIMULATION WITH CFTR AND AMP_7</a:t>
            </a:r>
          </a:p>
        </p:txBody>
      </p:sp>
      <p:sp>
        <p:nvSpPr>
          <p:cNvPr id="3" name="TextBox 2">
            <a:extLst>
              <a:ext uri="{FF2B5EF4-FFF2-40B4-BE49-F238E27FC236}">
                <a16:creationId xmlns:a16="http://schemas.microsoft.com/office/drawing/2014/main" id="{603FA20F-663C-BA4D-720D-150EF02952AD}"/>
              </a:ext>
            </a:extLst>
          </p:cNvPr>
          <p:cNvSpPr txBox="1"/>
          <p:nvPr/>
        </p:nvSpPr>
        <p:spPr>
          <a:xfrm flipV="1">
            <a:off x="83462" y="1499833"/>
            <a:ext cx="12011555" cy="461665"/>
          </a:xfrm>
          <a:prstGeom prst="rect">
            <a:avLst/>
          </a:prstGeom>
          <a:noFill/>
        </p:spPr>
        <p:txBody>
          <a:bodyPr wrap="square" rtlCol="0">
            <a:spAutoFit/>
          </a:bodyPr>
          <a:lstStyle/>
          <a:p>
            <a:pPr algn="ctr"/>
            <a:r>
              <a:rPr lang="en-US" sz="2400" dirty="0">
                <a:solidFill>
                  <a:schemeClr val="tx2">
                    <a:lumMod val="50000"/>
                  </a:schemeClr>
                </a:solidFill>
                <a:latin typeface="Times New Roman" panose="02020603050405020304" pitchFamily="18" charset="0"/>
                <a:cs typeface="Times New Roman" panose="02020603050405020304" pitchFamily="18" charset="0"/>
              </a:rPr>
              <a:t>                                                                               </a:t>
            </a:r>
            <a:endParaRPr lang="en-IN" sz="24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E43C2D2-501A-3EC4-7F28-566DCE423FFB}"/>
              </a:ext>
            </a:extLst>
          </p:cNvPr>
          <p:cNvSpPr txBox="1"/>
          <p:nvPr/>
        </p:nvSpPr>
        <p:spPr>
          <a:xfrm>
            <a:off x="305135" y="1273283"/>
            <a:ext cx="11789882" cy="5509200"/>
          </a:xfrm>
          <a:prstGeom prst="rect">
            <a:avLst/>
          </a:prstGeom>
          <a:noFill/>
        </p:spPr>
        <p:txBody>
          <a:bodyPr wrap="square" rtlCol="0">
            <a:spAutoFit/>
          </a:bodyPr>
          <a:lstStyle/>
          <a:p>
            <a:r>
              <a:rPr lang="en-IN" sz="2400" b="1" i="0" dirty="0">
                <a:solidFill>
                  <a:srgbClr val="FF0000"/>
                </a:solidFill>
                <a:effectLst/>
                <a:latin typeface="Times New Roman" panose="02020603050405020304" pitchFamily="18" charset="0"/>
                <a:cs typeface="Times New Roman" panose="02020603050405020304" pitchFamily="18" charset="0"/>
              </a:rPr>
              <a:t>What is MD Simulation?</a:t>
            </a:r>
          </a:p>
          <a:p>
            <a:r>
              <a:rPr lang="en-IN" sz="2400" b="1" i="0" dirty="0">
                <a:solidFill>
                  <a:srgbClr val="404040"/>
                </a:solidFill>
                <a:effectLst/>
                <a:latin typeface="Times New Roman" panose="02020603050405020304" pitchFamily="18" charset="0"/>
                <a:cs typeface="Times New Roman" panose="02020603050405020304" pitchFamily="18" charset="0"/>
              </a:rPr>
              <a:t>            </a:t>
            </a: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 It is a computational technique used to study the physical movements of atoms and molecules over time. It is widely applied in chemistry, biophysics, materials science, and drug discovery to understand molecular interactions, protein folding, material properties, and more.</a:t>
            </a:r>
            <a:r>
              <a:rPr lang="en-US" sz="2400" b="0" i="1" dirty="0">
                <a:solidFill>
                  <a:schemeClr val="tx2">
                    <a:lumMod val="50000"/>
                  </a:schemeClr>
                </a:solidFill>
                <a:effectLst/>
                <a:latin typeface="Times New Roman" panose="02020603050405020304" pitchFamily="18" charset="0"/>
                <a:cs typeface="Times New Roman" panose="02020603050405020304" pitchFamily="18" charset="0"/>
              </a:rPr>
              <a:t>.</a:t>
            </a:r>
            <a:endParaRPr lang="en-US" sz="2400" i="1" dirty="0">
              <a:solidFill>
                <a:schemeClr val="tx2">
                  <a:lumMod val="50000"/>
                </a:schemeClr>
              </a:solidFill>
              <a:latin typeface="Times New Roman" panose="02020603050405020304" pitchFamily="18" charset="0"/>
              <a:cs typeface="Times New Roman" panose="02020603050405020304" pitchFamily="18" charset="0"/>
            </a:endParaRPr>
          </a:p>
          <a:p>
            <a:br>
              <a:rPr lang="en-US" sz="2400" b="1" i="0" dirty="0">
                <a:solidFill>
                  <a:schemeClr val="accent1">
                    <a:lumMod val="50000"/>
                  </a:schemeClr>
                </a:solidFill>
                <a:effectLst/>
                <a:latin typeface="Times New Roman" panose="02020603050405020304" pitchFamily="18" charset="0"/>
                <a:cs typeface="Times New Roman" panose="02020603050405020304" pitchFamily="18" charset="0"/>
              </a:rPr>
            </a:br>
            <a:r>
              <a:rPr lang="en-US" sz="2400" b="1" i="0" dirty="0">
                <a:solidFill>
                  <a:srgbClr val="FF0000"/>
                </a:solidFill>
                <a:effectLst/>
                <a:latin typeface="Times New Roman" panose="02020603050405020304" pitchFamily="18" charset="0"/>
                <a:cs typeface="Times New Roman" panose="02020603050405020304" pitchFamily="18" charset="0"/>
              </a:rPr>
              <a:t>Why Simulate  Protein + AMPs?</a:t>
            </a:r>
            <a:endParaRPr lang="en-US" sz="2400" b="0" i="0" dirty="0">
              <a:solidFill>
                <a:srgbClr val="FF0000"/>
              </a:solidFill>
              <a:effectLst/>
              <a:latin typeface="Times New Roman" panose="02020603050405020304" pitchFamily="18" charset="0"/>
              <a:cs typeface="Times New Roman" panose="02020603050405020304" pitchFamily="18" charset="0"/>
            </a:endParaRPr>
          </a:p>
          <a:p>
            <a:pPr marL="742950" lvl="1" indent="-285750" algn="l">
              <a:spcBef>
                <a:spcPts val="300"/>
              </a:spcBef>
              <a:spcAft>
                <a:spcPts val="1029"/>
              </a:spcAft>
              <a:buFont typeface="+mj-lt"/>
              <a:buAutoNum type="arabicPeriod"/>
            </a:pP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To </a:t>
            </a:r>
            <a:r>
              <a:rPr lang="en-US" sz="2400" b="1" i="0" dirty="0">
                <a:solidFill>
                  <a:schemeClr val="tx2">
                    <a:lumMod val="50000"/>
                  </a:schemeClr>
                </a:solidFill>
                <a:effectLst/>
                <a:latin typeface="Times New Roman" panose="02020603050405020304" pitchFamily="18" charset="0"/>
                <a:cs typeface="Times New Roman" panose="02020603050405020304" pitchFamily="18" charset="0"/>
              </a:rPr>
              <a:t>see how the two antimicrobial peptides (AMPs) bind</a:t>
            </a: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 to protein.</a:t>
            </a:r>
          </a:p>
          <a:p>
            <a:pPr marL="742950" lvl="1" indent="-285750" algn="l">
              <a:spcBef>
                <a:spcPts val="300"/>
              </a:spcBef>
              <a:spcAft>
                <a:spcPts val="1029"/>
              </a:spcAft>
              <a:buFont typeface="+mj-lt"/>
              <a:buAutoNum type="arabicPeriod"/>
            </a:pP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Predict which </a:t>
            </a:r>
            <a:r>
              <a:rPr lang="en-US" sz="2400" b="1" i="0" dirty="0">
                <a:solidFill>
                  <a:schemeClr val="tx2">
                    <a:lumMod val="50000"/>
                  </a:schemeClr>
                </a:solidFill>
                <a:effectLst/>
                <a:latin typeface="Times New Roman" panose="02020603050405020304" pitchFamily="18" charset="0"/>
                <a:cs typeface="Times New Roman" panose="02020603050405020304" pitchFamily="18" charset="0"/>
              </a:rPr>
              <a:t>AMP sticks better</a:t>
            </a: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 (stronger binding = more effective drug).</a:t>
            </a:r>
          </a:p>
          <a:p>
            <a:pPr algn="l">
              <a:spcBef>
                <a:spcPts val="300"/>
              </a:spcBef>
              <a:spcAft>
                <a:spcPts val="300"/>
              </a:spcAft>
            </a:pPr>
            <a:r>
              <a:rPr lang="en-US" sz="2400" b="1" i="0" dirty="0">
                <a:solidFill>
                  <a:srgbClr val="FF0000"/>
                </a:solidFill>
                <a:effectLst/>
                <a:latin typeface="Times New Roman" panose="02020603050405020304" pitchFamily="18" charset="0"/>
                <a:cs typeface="Times New Roman" panose="02020603050405020304" pitchFamily="18" charset="0"/>
              </a:rPr>
              <a:t>How It Helps our Project?</a:t>
            </a:r>
            <a:endParaRPr lang="en-US" sz="2400" b="0" i="0" dirty="0">
              <a:solidFill>
                <a:srgbClr val="FF0000"/>
              </a:solidFill>
              <a:effectLst/>
              <a:latin typeface="Times New Roman" panose="02020603050405020304" pitchFamily="18" charset="0"/>
              <a:cs typeface="Times New Roman" panose="02020603050405020304" pitchFamily="18" charset="0"/>
            </a:endParaRPr>
          </a:p>
          <a:p>
            <a:pPr marL="742950" lvl="1" indent="-285750" algn="l">
              <a:spcBef>
                <a:spcPts val="300"/>
              </a:spcBef>
              <a:spcAft>
                <a:spcPts val="1029"/>
              </a:spcAft>
              <a:buFont typeface="+mj-lt"/>
              <a:buAutoNum type="arabicPeriod"/>
            </a:pPr>
            <a:r>
              <a:rPr lang="en-US" sz="2400" b="0" i="0" dirty="0">
                <a:solidFill>
                  <a:srgbClr val="404040"/>
                </a:solidFill>
                <a:effectLst/>
                <a:latin typeface="Times New Roman" panose="02020603050405020304" pitchFamily="18" charset="0"/>
                <a:cs typeface="Times New Roman" panose="02020603050405020304" pitchFamily="18" charset="0"/>
              </a:rPr>
              <a:t> </a:t>
            </a: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Captures the real-time motion of every atom in a system (protein flexibility, AMP binding and interactions)</a:t>
            </a:r>
          </a:p>
          <a:p>
            <a:pPr marL="742950" lvl="1" indent="-285750" algn="l">
              <a:spcBef>
                <a:spcPts val="300"/>
              </a:spcBef>
              <a:spcAft>
                <a:spcPts val="1029"/>
              </a:spcAft>
              <a:buFont typeface="+mj-lt"/>
              <a:buAutoNum type="arabicPeriod"/>
            </a:pPr>
            <a:r>
              <a:rPr lang="en-US" sz="2400" b="1" i="0" dirty="0">
                <a:solidFill>
                  <a:schemeClr val="tx2">
                    <a:lumMod val="50000"/>
                  </a:schemeClr>
                </a:solidFill>
                <a:effectLst/>
                <a:latin typeface="Times New Roman" panose="02020603050405020304" pitchFamily="18" charset="0"/>
                <a:cs typeface="Times New Roman" panose="02020603050405020304" pitchFamily="18" charset="0"/>
              </a:rPr>
              <a:t>Finds the "best" AMP</a:t>
            </a: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 Checks which one </a:t>
            </a:r>
            <a:r>
              <a:rPr lang="en-US" sz="2400" b="1" i="0" dirty="0">
                <a:solidFill>
                  <a:schemeClr val="tx2">
                    <a:lumMod val="50000"/>
                  </a:schemeClr>
                </a:solidFill>
                <a:effectLst/>
                <a:latin typeface="Times New Roman" panose="02020603050405020304" pitchFamily="18" charset="0"/>
                <a:cs typeface="Times New Roman" panose="02020603050405020304" pitchFamily="18" charset="0"/>
              </a:rPr>
              <a:t>stabilizes the protein</a:t>
            </a: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 or </a:t>
            </a:r>
            <a:r>
              <a:rPr lang="en-US" sz="2400" b="1" i="0" dirty="0">
                <a:solidFill>
                  <a:schemeClr val="tx2">
                    <a:lumMod val="50000"/>
                  </a:schemeClr>
                </a:solidFill>
                <a:effectLst/>
                <a:latin typeface="Times New Roman" panose="02020603050405020304" pitchFamily="18" charset="0"/>
                <a:cs typeface="Times New Roman" panose="02020603050405020304" pitchFamily="18" charset="0"/>
              </a:rPr>
              <a:t>disrupts bacteria</a:t>
            </a:r>
            <a:r>
              <a:rPr lang="en-US" sz="2400" b="0" i="0" dirty="0">
                <a:solidFill>
                  <a:schemeClr val="tx2">
                    <a:lumMod val="50000"/>
                  </a:schemeClr>
                </a:solidFill>
                <a:effectLst/>
                <a:latin typeface="Times New Roman" panose="02020603050405020304" pitchFamily="18" charset="0"/>
                <a:cs typeface="Times New Roman" panose="02020603050405020304" pitchFamily="18" charset="0"/>
              </a:rPr>
              <a:t> more effectively.</a:t>
            </a:r>
          </a:p>
        </p:txBody>
      </p:sp>
      <p:sp>
        <p:nvSpPr>
          <p:cNvPr id="5" name="Title 1">
            <a:extLst>
              <a:ext uri="{FF2B5EF4-FFF2-40B4-BE49-F238E27FC236}">
                <a16:creationId xmlns:a16="http://schemas.microsoft.com/office/drawing/2014/main" id="{6AB3D89E-00BB-F838-7DA1-B9C90E051879}"/>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7030A0"/>
                </a:solidFill>
                <a:latin typeface="Times New Roman" panose="02020603050405020304" pitchFamily="18" charset="0"/>
                <a:cs typeface="Times New Roman" panose="02020603050405020304" pitchFamily="18" charset="0"/>
              </a:rPr>
              <a:t>MOLECULAR DYNAMIC (MD) SIMULATION</a:t>
            </a:r>
          </a:p>
          <a:p>
            <a:pPr algn="ctr"/>
            <a:endParaRPr lang="en-IN" sz="40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0588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31AF90E-F80A-C43C-BAAF-C3BFE4A0F065}"/>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7030A0"/>
                </a:solidFill>
                <a:latin typeface="Times New Roman" panose="02020603050405020304" pitchFamily="18" charset="0"/>
                <a:cs typeface="Times New Roman" panose="02020603050405020304" pitchFamily="18" charset="0"/>
              </a:rPr>
              <a:t>MOLECULAR DYNAMIC (MD) SIMULATION</a:t>
            </a:r>
          </a:p>
          <a:p>
            <a:pPr algn="ct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584464B-8011-54F4-DC67-183F3ED013C3}"/>
              </a:ext>
            </a:extLst>
          </p:cNvPr>
          <p:cNvSpPr txBox="1"/>
          <p:nvPr/>
        </p:nvSpPr>
        <p:spPr>
          <a:xfrm>
            <a:off x="1597735" y="945784"/>
            <a:ext cx="3234813" cy="461665"/>
          </a:xfrm>
          <a:prstGeom prst="rect">
            <a:avLst/>
          </a:prstGeom>
          <a:noFill/>
          <a:ln w="19050">
            <a:solidFill>
              <a:srgbClr val="92D050"/>
            </a:solidFill>
          </a:ln>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System Preparation</a:t>
            </a:r>
          </a:p>
        </p:txBody>
      </p:sp>
      <p:sp>
        <p:nvSpPr>
          <p:cNvPr id="19" name="TextBox 18">
            <a:extLst>
              <a:ext uri="{FF2B5EF4-FFF2-40B4-BE49-F238E27FC236}">
                <a16:creationId xmlns:a16="http://schemas.microsoft.com/office/drawing/2014/main" id="{8068C860-FA84-3784-87FD-04067F22B58C}"/>
              </a:ext>
            </a:extLst>
          </p:cNvPr>
          <p:cNvSpPr txBox="1"/>
          <p:nvPr/>
        </p:nvSpPr>
        <p:spPr>
          <a:xfrm>
            <a:off x="1511699" y="1862589"/>
            <a:ext cx="3377381" cy="461665"/>
          </a:xfrm>
          <a:prstGeom prst="rect">
            <a:avLst/>
          </a:prstGeom>
          <a:noFill/>
          <a:ln w="19050">
            <a:solidFill>
              <a:srgbClr val="92D050"/>
            </a:solidFill>
          </a:ln>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Solvation</a:t>
            </a:r>
          </a:p>
        </p:txBody>
      </p:sp>
      <p:sp>
        <p:nvSpPr>
          <p:cNvPr id="20" name="TextBox 19">
            <a:extLst>
              <a:ext uri="{FF2B5EF4-FFF2-40B4-BE49-F238E27FC236}">
                <a16:creationId xmlns:a16="http://schemas.microsoft.com/office/drawing/2014/main" id="{25C14886-181A-618D-1E4D-C097CF47FDDD}"/>
              </a:ext>
            </a:extLst>
          </p:cNvPr>
          <p:cNvSpPr txBox="1"/>
          <p:nvPr/>
        </p:nvSpPr>
        <p:spPr>
          <a:xfrm>
            <a:off x="1823870" y="2680375"/>
            <a:ext cx="2556388" cy="461665"/>
          </a:xfrm>
          <a:prstGeom prst="rect">
            <a:avLst/>
          </a:prstGeom>
          <a:noFill/>
          <a:ln w="19050">
            <a:solidFill>
              <a:srgbClr val="92D050"/>
            </a:solidFill>
          </a:ln>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Ions Addition</a:t>
            </a:r>
          </a:p>
        </p:txBody>
      </p:sp>
      <p:sp>
        <p:nvSpPr>
          <p:cNvPr id="21" name="TextBox 20">
            <a:extLst>
              <a:ext uri="{FF2B5EF4-FFF2-40B4-BE49-F238E27FC236}">
                <a16:creationId xmlns:a16="http://schemas.microsoft.com/office/drawing/2014/main" id="{4656CD03-9497-54EA-0A19-0A4DCC157CE1}"/>
              </a:ext>
            </a:extLst>
          </p:cNvPr>
          <p:cNvSpPr txBox="1"/>
          <p:nvPr/>
        </p:nvSpPr>
        <p:spPr>
          <a:xfrm>
            <a:off x="1541200" y="3556505"/>
            <a:ext cx="3269226" cy="461665"/>
          </a:xfrm>
          <a:prstGeom prst="rect">
            <a:avLst/>
          </a:prstGeom>
          <a:noFill/>
          <a:ln w="19050">
            <a:solidFill>
              <a:srgbClr val="92D050"/>
            </a:solidFill>
          </a:ln>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Energy Minimization</a:t>
            </a:r>
          </a:p>
        </p:txBody>
      </p:sp>
      <p:sp>
        <p:nvSpPr>
          <p:cNvPr id="22" name="TextBox 21">
            <a:extLst>
              <a:ext uri="{FF2B5EF4-FFF2-40B4-BE49-F238E27FC236}">
                <a16:creationId xmlns:a16="http://schemas.microsoft.com/office/drawing/2014/main" id="{2C674B36-AA3B-A91C-3D63-8D0124A9C80E}"/>
              </a:ext>
            </a:extLst>
          </p:cNvPr>
          <p:cNvSpPr txBox="1"/>
          <p:nvPr/>
        </p:nvSpPr>
        <p:spPr>
          <a:xfrm>
            <a:off x="1922196" y="4383085"/>
            <a:ext cx="2556388" cy="461665"/>
          </a:xfrm>
          <a:prstGeom prst="rect">
            <a:avLst/>
          </a:prstGeom>
          <a:noFill/>
          <a:ln w="19050">
            <a:solidFill>
              <a:srgbClr val="92D050"/>
            </a:solidFill>
          </a:ln>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Equilibration</a:t>
            </a:r>
          </a:p>
        </p:txBody>
      </p:sp>
      <p:sp>
        <p:nvSpPr>
          <p:cNvPr id="23" name="TextBox 22">
            <a:extLst>
              <a:ext uri="{FF2B5EF4-FFF2-40B4-BE49-F238E27FC236}">
                <a16:creationId xmlns:a16="http://schemas.microsoft.com/office/drawing/2014/main" id="{B67BE276-32C8-E0A8-C351-597775CBF58C}"/>
              </a:ext>
            </a:extLst>
          </p:cNvPr>
          <p:cNvSpPr txBox="1"/>
          <p:nvPr/>
        </p:nvSpPr>
        <p:spPr>
          <a:xfrm>
            <a:off x="1922196" y="5254891"/>
            <a:ext cx="2556388" cy="461665"/>
          </a:xfrm>
          <a:prstGeom prst="rect">
            <a:avLst/>
          </a:prstGeom>
          <a:noFill/>
          <a:ln w="19050">
            <a:solidFill>
              <a:srgbClr val="92D050"/>
            </a:solidFill>
          </a:ln>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Production MD</a:t>
            </a:r>
          </a:p>
        </p:txBody>
      </p:sp>
      <p:sp>
        <p:nvSpPr>
          <p:cNvPr id="24" name="TextBox 23">
            <a:extLst>
              <a:ext uri="{FF2B5EF4-FFF2-40B4-BE49-F238E27FC236}">
                <a16:creationId xmlns:a16="http://schemas.microsoft.com/office/drawing/2014/main" id="{43FC2D28-FCC1-0822-DD26-C8C92B2D2923}"/>
              </a:ext>
            </a:extLst>
          </p:cNvPr>
          <p:cNvSpPr txBox="1"/>
          <p:nvPr/>
        </p:nvSpPr>
        <p:spPr>
          <a:xfrm>
            <a:off x="1936948" y="6083821"/>
            <a:ext cx="2556388" cy="461665"/>
          </a:xfrm>
          <a:prstGeom prst="rect">
            <a:avLst/>
          </a:prstGeom>
          <a:noFill/>
          <a:ln w="19050">
            <a:solidFill>
              <a:srgbClr val="92D050"/>
            </a:solidFill>
          </a:ln>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Analysis</a:t>
            </a:r>
          </a:p>
        </p:txBody>
      </p:sp>
      <p:sp>
        <p:nvSpPr>
          <p:cNvPr id="25" name="Arrow: Down 24">
            <a:extLst>
              <a:ext uri="{FF2B5EF4-FFF2-40B4-BE49-F238E27FC236}">
                <a16:creationId xmlns:a16="http://schemas.microsoft.com/office/drawing/2014/main" id="{2249D1AA-FF8D-951D-D20C-0236FD8ED39C}"/>
              </a:ext>
            </a:extLst>
          </p:cNvPr>
          <p:cNvSpPr/>
          <p:nvPr/>
        </p:nvSpPr>
        <p:spPr>
          <a:xfrm>
            <a:off x="3008664" y="1536596"/>
            <a:ext cx="167149" cy="23769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Down 25">
            <a:extLst>
              <a:ext uri="{FF2B5EF4-FFF2-40B4-BE49-F238E27FC236}">
                <a16:creationId xmlns:a16="http://schemas.microsoft.com/office/drawing/2014/main" id="{C4D8E0C9-FAC2-FCB6-A903-7759C45BF0B2}"/>
              </a:ext>
            </a:extLst>
          </p:cNvPr>
          <p:cNvSpPr/>
          <p:nvPr/>
        </p:nvSpPr>
        <p:spPr>
          <a:xfrm>
            <a:off x="3008664" y="4080603"/>
            <a:ext cx="167149" cy="23769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Down 26">
            <a:extLst>
              <a:ext uri="{FF2B5EF4-FFF2-40B4-BE49-F238E27FC236}">
                <a16:creationId xmlns:a16="http://schemas.microsoft.com/office/drawing/2014/main" id="{3F7F0889-D8FD-BB65-C2CF-2BC33713D7C9}"/>
              </a:ext>
            </a:extLst>
          </p:cNvPr>
          <p:cNvSpPr/>
          <p:nvPr/>
        </p:nvSpPr>
        <p:spPr>
          <a:xfrm>
            <a:off x="3008664" y="3239452"/>
            <a:ext cx="167149" cy="23769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Down 27">
            <a:extLst>
              <a:ext uri="{FF2B5EF4-FFF2-40B4-BE49-F238E27FC236}">
                <a16:creationId xmlns:a16="http://schemas.microsoft.com/office/drawing/2014/main" id="{05B50624-1929-FFB0-641F-914D934FE17C}"/>
              </a:ext>
            </a:extLst>
          </p:cNvPr>
          <p:cNvSpPr/>
          <p:nvPr/>
        </p:nvSpPr>
        <p:spPr>
          <a:xfrm>
            <a:off x="3008664" y="2420848"/>
            <a:ext cx="167149" cy="23769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Down 28">
            <a:extLst>
              <a:ext uri="{FF2B5EF4-FFF2-40B4-BE49-F238E27FC236}">
                <a16:creationId xmlns:a16="http://schemas.microsoft.com/office/drawing/2014/main" id="{5A103062-AE72-5286-AD13-A378C855B145}"/>
              </a:ext>
            </a:extLst>
          </p:cNvPr>
          <p:cNvSpPr/>
          <p:nvPr/>
        </p:nvSpPr>
        <p:spPr>
          <a:xfrm>
            <a:off x="3008664" y="5781339"/>
            <a:ext cx="167149" cy="23769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Down 29">
            <a:extLst>
              <a:ext uri="{FF2B5EF4-FFF2-40B4-BE49-F238E27FC236}">
                <a16:creationId xmlns:a16="http://schemas.microsoft.com/office/drawing/2014/main" id="{79D28A51-DE38-5388-D99B-FD4CA61DEA11}"/>
              </a:ext>
            </a:extLst>
          </p:cNvPr>
          <p:cNvSpPr/>
          <p:nvPr/>
        </p:nvSpPr>
        <p:spPr>
          <a:xfrm>
            <a:off x="3018490" y="4924104"/>
            <a:ext cx="167149" cy="23769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a:extLst>
              <a:ext uri="{FF2B5EF4-FFF2-40B4-BE49-F238E27FC236}">
                <a16:creationId xmlns:a16="http://schemas.microsoft.com/office/drawing/2014/main" id="{46AB9734-53D6-A05E-4FD0-FB1B09D0B9A8}"/>
              </a:ext>
            </a:extLst>
          </p:cNvPr>
          <p:cNvPicPr>
            <a:picLocks noChangeAspect="1"/>
          </p:cNvPicPr>
          <p:nvPr/>
        </p:nvPicPr>
        <p:blipFill>
          <a:blip r:embed="rId2">
            <a:extLst>
              <a:ext uri="{28A0092B-C50C-407E-A947-70E740481C1C}">
                <a14:useLocalDpi xmlns:a14="http://schemas.microsoft.com/office/drawing/2010/main" val="0"/>
              </a:ext>
            </a:extLst>
          </a:blip>
          <a:srcRect l="28871" t="3485" r="30242" b="-13"/>
          <a:stretch/>
        </p:blipFill>
        <p:spPr>
          <a:xfrm rot="5400000">
            <a:off x="6053152" y="858925"/>
            <a:ext cx="5473771" cy="5899354"/>
          </a:xfrm>
          <a:prstGeom prst="rect">
            <a:avLst/>
          </a:prstGeom>
        </p:spPr>
      </p:pic>
    </p:spTree>
    <p:extLst>
      <p:ext uri="{BB962C8B-B14F-4D97-AF65-F5344CB8AC3E}">
        <p14:creationId xmlns:p14="http://schemas.microsoft.com/office/powerpoint/2010/main" val="2589772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37DB-FB8C-516B-3DCA-EC1976307B08}"/>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7030A0"/>
                </a:solidFill>
                <a:latin typeface="Times New Roman" panose="02020603050405020304" pitchFamily="18" charset="0"/>
                <a:cs typeface="Times New Roman" panose="02020603050405020304" pitchFamily="18" charset="0"/>
              </a:rPr>
              <a:t>MOLECULAR DYNAMIC (MD) SIMULATION</a:t>
            </a:r>
          </a:p>
          <a:p>
            <a:pPr algn="ct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04C9B3E-ABFA-F5EF-BF34-50C534D4FE4A}"/>
              </a:ext>
            </a:extLst>
          </p:cNvPr>
          <p:cNvSpPr txBox="1"/>
          <p:nvPr/>
        </p:nvSpPr>
        <p:spPr>
          <a:xfrm>
            <a:off x="1607573" y="1130709"/>
            <a:ext cx="3264309" cy="400110"/>
          </a:xfrm>
          <a:prstGeom prst="rect">
            <a:avLst/>
          </a:prstGeom>
          <a:noFill/>
        </p:spPr>
        <p:txBody>
          <a:bodyPr wrap="square" rtlCol="0">
            <a:spAutoFit/>
          </a:bodyPr>
          <a:lstStyle/>
          <a:p>
            <a:pPr algn="ctr"/>
            <a:r>
              <a:rPr lang="en-IN" sz="2000" b="1" dirty="0">
                <a:solidFill>
                  <a:schemeClr val="accent2">
                    <a:lumMod val="75000"/>
                  </a:schemeClr>
                </a:solidFill>
                <a:latin typeface="Times New Roman" panose="02020603050405020304" pitchFamily="18" charset="0"/>
                <a:cs typeface="Times New Roman" panose="02020603050405020304" pitchFamily="18" charset="0"/>
              </a:rPr>
              <a:t>SYSTEM PREPARATION</a:t>
            </a:r>
          </a:p>
        </p:txBody>
      </p:sp>
      <p:cxnSp>
        <p:nvCxnSpPr>
          <p:cNvPr id="7" name="Straight Connector 6">
            <a:extLst>
              <a:ext uri="{FF2B5EF4-FFF2-40B4-BE49-F238E27FC236}">
                <a16:creationId xmlns:a16="http://schemas.microsoft.com/office/drawing/2014/main" id="{226F2C31-C5E2-82D3-D57E-0FD9649305D3}"/>
              </a:ext>
            </a:extLst>
          </p:cNvPr>
          <p:cNvCxnSpPr>
            <a:stCxn id="2" idx="2"/>
          </p:cNvCxnSpPr>
          <p:nvPr/>
        </p:nvCxnSpPr>
        <p:spPr>
          <a:xfrm>
            <a:off x="6096000" y="717755"/>
            <a:ext cx="0" cy="6120580"/>
          </a:xfrm>
          <a:prstGeom prst="line">
            <a:avLst/>
          </a:prstGeom>
          <a:ln>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45DB61-8825-885E-5775-2A51625D752F}"/>
              </a:ext>
            </a:extLst>
          </p:cNvPr>
          <p:cNvSpPr txBox="1"/>
          <p:nvPr/>
        </p:nvSpPr>
        <p:spPr>
          <a:xfrm>
            <a:off x="835742" y="1794388"/>
            <a:ext cx="4807972" cy="4191981"/>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b="1" dirty="0">
                <a:solidFill>
                  <a:schemeClr val="tx2">
                    <a:lumMod val="50000"/>
                  </a:schemeClr>
                </a:solidFill>
                <a:latin typeface="Times New Roman" panose="02020603050405020304" pitchFamily="18" charset="0"/>
                <a:cs typeface="Times New Roman" panose="02020603050405020304" pitchFamily="18" charset="0"/>
              </a:rPr>
              <a:t>GROMACS 2021.5 </a:t>
            </a:r>
            <a:r>
              <a:rPr lang="en-US" sz="2000" dirty="0">
                <a:solidFill>
                  <a:schemeClr val="tx2">
                    <a:lumMod val="50000"/>
                  </a:schemeClr>
                </a:solidFill>
                <a:latin typeface="Times New Roman" panose="02020603050405020304" pitchFamily="18" charset="0"/>
                <a:cs typeface="Times New Roman" panose="02020603050405020304" pitchFamily="18" charset="0"/>
              </a:rPr>
              <a:t>and </a:t>
            </a:r>
            <a:r>
              <a:rPr lang="en-US" sz="2000" b="1" dirty="0">
                <a:solidFill>
                  <a:schemeClr val="tx2">
                    <a:lumMod val="50000"/>
                  </a:schemeClr>
                </a:solidFill>
                <a:latin typeface="Times New Roman" panose="02020603050405020304" pitchFamily="18" charset="0"/>
                <a:cs typeface="Times New Roman" panose="02020603050405020304" pitchFamily="18" charset="0"/>
              </a:rPr>
              <a:t>AMBER95ILDN</a:t>
            </a:r>
            <a:r>
              <a:rPr lang="en-US" sz="2000" dirty="0">
                <a:solidFill>
                  <a:schemeClr val="tx2">
                    <a:lumMod val="50000"/>
                  </a:schemeClr>
                </a:solidFill>
                <a:latin typeface="Times New Roman" panose="02020603050405020304" pitchFamily="18" charset="0"/>
                <a:cs typeface="Times New Roman" panose="02020603050405020304" pitchFamily="18" charset="0"/>
              </a:rPr>
              <a:t> force field were used to prepare the CFTR protein and </a:t>
            </a:r>
            <a:r>
              <a:rPr lang="en-US" sz="2000" dirty="0" err="1">
                <a:solidFill>
                  <a:schemeClr val="tx2">
                    <a:lumMod val="50000"/>
                  </a:schemeClr>
                </a:solidFill>
                <a:latin typeface="Times New Roman" panose="02020603050405020304" pitchFamily="18" charset="0"/>
                <a:cs typeface="Times New Roman" panose="02020603050405020304" pitchFamily="18" charset="0"/>
              </a:rPr>
              <a:t>Scolopendin</a:t>
            </a:r>
            <a:r>
              <a:rPr lang="en-US" sz="2000" dirty="0">
                <a:solidFill>
                  <a:schemeClr val="tx2">
                    <a:lumMod val="50000"/>
                  </a:schemeClr>
                </a:solidFill>
                <a:latin typeface="Times New Roman" panose="02020603050405020304" pitchFamily="18" charset="0"/>
                <a:cs typeface="Times New Roman" panose="02020603050405020304" pitchFamily="18" charset="0"/>
              </a:rPr>
              <a:t> 2 peptide, ensuring accurate torsion and electrostatic interactions.</a:t>
            </a:r>
          </a:p>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The </a:t>
            </a:r>
            <a:r>
              <a:rPr lang="en-US" sz="2000" b="1" dirty="0">
                <a:solidFill>
                  <a:schemeClr val="tx2">
                    <a:lumMod val="50000"/>
                  </a:schemeClr>
                </a:solidFill>
                <a:latin typeface="Times New Roman" panose="02020603050405020304" pitchFamily="18" charset="0"/>
                <a:cs typeface="Times New Roman" panose="02020603050405020304" pitchFamily="18" charset="0"/>
              </a:rPr>
              <a:t>ACPYPE tool </a:t>
            </a:r>
            <a:r>
              <a:rPr lang="en-US" sz="2000" dirty="0">
                <a:solidFill>
                  <a:schemeClr val="tx2">
                    <a:lumMod val="50000"/>
                  </a:schemeClr>
                </a:solidFill>
                <a:latin typeface="Times New Roman" panose="02020603050405020304" pitchFamily="18" charset="0"/>
                <a:cs typeface="Times New Roman" panose="02020603050405020304" pitchFamily="18" charset="0"/>
              </a:rPr>
              <a:t>was used to generate consistent topology files, ensuring compatibility and accurate parameterization for the simulation setup.</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FC7315B-33DF-49AF-65AC-C2FCBAEDFEDD}"/>
              </a:ext>
            </a:extLst>
          </p:cNvPr>
          <p:cNvSpPr txBox="1"/>
          <p:nvPr/>
        </p:nvSpPr>
        <p:spPr>
          <a:xfrm>
            <a:off x="7511846" y="1130709"/>
            <a:ext cx="3264309" cy="400110"/>
          </a:xfrm>
          <a:prstGeom prst="rect">
            <a:avLst/>
          </a:prstGeom>
          <a:noFill/>
        </p:spPr>
        <p:txBody>
          <a:bodyPr wrap="square" rtlCol="0">
            <a:spAutoFit/>
          </a:bodyPr>
          <a:lstStyle/>
          <a:p>
            <a:pPr algn="ctr"/>
            <a:r>
              <a:rPr lang="en-IN" sz="2000" b="1" dirty="0">
                <a:solidFill>
                  <a:schemeClr val="accent2">
                    <a:lumMod val="75000"/>
                  </a:schemeClr>
                </a:solidFill>
                <a:latin typeface="Times New Roman" panose="02020603050405020304" pitchFamily="18" charset="0"/>
                <a:cs typeface="Times New Roman" panose="02020603050405020304" pitchFamily="18" charset="0"/>
              </a:rPr>
              <a:t>SOLVATION</a:t>
            </a:r>
          </a:p>
        </p:txBody>
      </p:sp>
      <p:sp>
        <p:nvSpPr>
          <p:cNvPr id="11" name="TextBox 10">
            <a:extLst>
              <a:ext uri="{FF2B5EF4-FFF2-40B4-BE49-F238E27FC236}">
                <a16:creationId xmlns:a16="http://schemas.microsoft.com/office/drawing/2014/main" id="{91929DF5-31AA-EAEA-131D-E6E7C6410649}"/>
              </a:ext>
            </a:extLst>
          </p:cNvPr>
          <p:cNvSpPr txBox="1"/>
          <p:nvPr/>
        </p:nvSpPr>
        <p:spPr>
          <a:xfrm>
            <a:off x="7148055" y="1794388"/>
            <a:ext cx="4208203" cy="4191981"/>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The peptide–protein complex was placed in a triclinic box with a buffer distance, preventing boundary effects during simulation.</a:t>
            </a:r>
          </a:p>
          <a:p>
            <a:pPr marL="285750" indent="-28575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Solvation utilized </a:t>
            </a:r>
            <a:r>
              <a:rPr lang="en-US" sz="2000" b="1" dirty="0">
                <a:solidFill>
                  <a:schemeClr val="tx2">
                    <a:lumMod val="50000"/>
                  </a:schemeClr>
                </a:solidFill>
                <a:latin typeface="Times New Roman" panose="02020603050405020304" pitchFamily="18" charset="0"/>
                <a:cs typeface="Times New Roman" panose="02020603050405020304" pitchFamily="18" charset="0"/>
              </a:rPr>
              <a:t>TIP3P water molecules</a:t>
            </a:r>
            <a:r>
              <a:rPr lang="en-US" sz="2000" dirty="0">
                <a:solidFill>
                  <a:schemeClr val="tx2">
                    <a:lumMod val="50000"/>
                  </a:schemeClr>
                </a:solidFill>
                <a:latin typeface="Times New Roman" panose="02020603050405020304" pitchFamily="18" charset="0"/>
                <a:cs typeface="Times New Roman" panose="02020603050405020304" pitchFamily="18" charset="0"/>
              </a:rPr>
              <a:t>, known for their reliability in maintaining hydrogen-bonding networks in aqueous environments.</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086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A0F37-C39B-BB19-63C0-F3788A83ED5C}"/>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7030A0"/>
                </a:solidFill>
                <a:latin typeface="Times New Roman" panose="02020603050405020304" pitchFamily="18" charset="0"/>
                <a:cs typeface="Times New Roman" panose="02020603050405020304" pitchFamily="18" charset="0"/>
              </a:rPr>
              <a:t>MOLECULAR DYNAMIC (MD) SIMULATION</a:t>
            </a:r>
          </a:p>
          <a:p>
            <a:pPr algn="ct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1AD5BC4-B06B-E468-9A5F-CA9A5FE4B129}"/>
              </a:ext>
            </a:extLst>
          </p:cNvPr>
          <p:cNvSpPr txBox="1"/>
          <p:nvPr/>
        </p:nvSpPr>
        <p:spPr>
          <a:xfrm>
            <a:off x="1607573" y="1130709"/>
            <a:ext cx="3264309" cy="400110"/>
          </a:xfrm>
          <a:prstGeom prst="rect">
            <a:avLst/>
          </a:prstGeom>
          <a:noFill/>
        </p:spPr>
        <p:txBody>
          <a:bodyPr wrap="square" rtlCol="0">
            <a:spAutoFit/>
          </a:bodyPr>
          <a:lstStyle/>
          <a:p>
            <a:pPr algn="ctr"/>
            <a:r>
              <a:rPr lang="en-IN" sz="2000" b="1" dirty="0">
                <a:solidFill>
                  <a:schemeClr val="accent2">
                    <a:lumMod val="75000"/>
                  </a:schemeClr>
                </a:solidFill>
                <a:latin typeface="Times New Roman" panose="02020603050405020304" pitchFamily="18" charset="0"/>
                <a:cs typeface="Times New Roman" panose="02020603050405020304" pitchFamily="18" charset="0"/>
              </a:rPr>
              <a:t>IONs ADDITION</a:t>
            </a:r>
          </a:p>
        </p:txBody>
      </p:sp>
      <p:cxnSp>
        <p:nvCxnSpPr>
          <p:cNvPr id="4" name="Straight Connector 3">
            <a:extLst>
              <a:ext uri="{FF2B5EF4-FFF2-40B4-BE49-F238E27FC236}">
                <a16:creationId xmlns:a16="http://schemas.microsoft.com/office/drawing/2014/main" id="{FFCADD0B-C4FA-B0DB-6CAB-89F40F2F03E2}"/>
              </a:ext>
            </a:extLst>
          </p:cNvPr>
          <p:cNvCxnSpPr/>
          <p:nvPr/>
        </p:nvCxnSpPr>
        <p:spPr>
          <a:xfrm>
            <a:off x="6096000" y="717755"/>
            <a:ext cx="0" cy="6120580"/>
          </a:xfrm>
          <a:prstGeom prst="line">
            <a:avLst/>
          </a:prstGeom>
          <a:ln>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2AEC6D5-95D2-614C-96BF-46DF12DF309F}"/>
              </a:ext>
            </a:extLst>
          </p:cNvPr>
          <p:cNvSpPr txBox="1"/>
          <p:nvPr/>
        </p:nvSpPr>
        <p:spPr>
          <a:xfrm>
            <a:off x="7511846" y="1130709"/>
            <a:ext cx="3456033" cy="400110"/>
          </a:xfrm>
          <a:prstGeom prst="rect">
            <a:avLst/>
          </a:prstGeom>
          <a:noFill/>
        </p:spPr>
        <p:txBody>
          <a:bodyPr wrap="square" rtlCol="0">
            <a:spAutoFit/>
          </a:bodyPr>
          <a:lstStyle/>
          <a:p>
            <a:pPr algn="ctr"/>
            <a:r>
              <a:rPr lang="en-IN" sz="2000" b="1" dirty="0">
                <a:solidFill>
                  <a:schemeClr val="accent2">
                    <a:lumMod val="75000"/>
                  </a:schemeClr>
                </a:solidFill>
                <a:latin typeface="Times New Roman" panose="02020603050405020304" pitchFamily="18" charset="0"/>
                <a:cs typeface="Times New Roman" panose="02020603050405020304" pitchFamily="18" charset="0"/>
              </a:rPr>
              <a:t>ENERGY MINIMIZATION</a:t>
            </a:r>
          </a:p>
        </p:txBody>
      </p:sp>
      <p:sp>
        <p:nvSpPr>
          <p:cNvPr id="6" name="TextBox 5">
            <a:extLst>
              <a:ext uri="{FF2B5EF4-FFF2-40B4-BE49-F238E27FC236}">
                <a16:creationId xmlns:a16="http://schemas.microsoft.com/office/drawing/2014/main" id="{7AD29512-F52C-A4D6-C12E-D33655CAB165}"/>
              </a:ext>
            </a:extLst>
          </p:cNvPr>
          <p:cNvSpPr txBox="1"/>
          <p:nvPr/>
        </p:nvSpPr>
        <p:spPr>
          <a:xfrm>
            <a:off x="1229033" y="1996974"/>
            <a:ext cx="4473677" cy="3730317"/>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7 Sodium (Na⁺) and 1 chloride (Cl⁻) ions were added to neutralize the system and simulate physiological ionic strength (0.15 M).</a:t>
            </a:r>
          </a:p>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The ion addition ensured charge balance, improving electrostatic stability and reducing artifacts in the simulation.</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DC73499-F717-AA94-EEAB-133D92D09E1E}"/>
              </a:ext>
            </a:extLst>
          </p:cNvPr>
          <p:cNvSpPr txBox="1"/>
          <p:nvPr/>
        </p:nvSpPr>
        <p:spPr>
          <a:xfrm>
            <a:off x="6971069" y="1996974"/>
            <a:ext cx="4537586" cy="4197944"/>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Applied the steepest descent algorithm to eliminate steric clashes and geometric strain, ensuring the system started in a stable and energetically favorable configuration.</a:t>
            </a:r>
          </a:p>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Ensured the system reached a low-energy conformation, by minimizing potential instability from high-energy contacts.</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0717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75D7-1FAC-351B-B60C-77BDDA0FCD44}"/>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rgbClr val="7030A0"/>
                </a:solidFill>
                <a:latin typeface="Times New Roman" panose="02020603050405020304" pitchFamily="18" charset="0"/>
                <a:cs typeface="Times New Roman" panose="02020603050405020304" pitchFamily="18" charset="0"/>
              </a:rPr>
              <a:t>INTRODUCTION</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5BAAD15-BE16-F60C-BF6F-6592279FE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225" y="3955860"/>
            <a:ext cx="5112775"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CD079A-0D76-F116-38B8-60941BE19D7B}"/>
              </a:ext>
            </a:extLst>
          </p:cNvPr>
          <p:cNvSpPr txBox="1"/>
          <p:nvPr/>
        </p:nvSpPr>
        <p:spPr>
          <a:xfrm>
            <a:off x="521107" y="927332"/>
            <a:ext cx="2959509" cy="461665"/>
          </a:xfrm>
          <a:prstGeom prst="rect">
            <a:avLst/>
          </a:prstGeom>
          <a:noFill/>
          <a:ln w="19050">
            <a:solidFill>
              <a:srgbClr val="00B0F0"/>
            </a:solidFill>
          </a:ln>
        </p:spPr>
        <p:txBody>
          <a:bodyPr wrap="square" rtlCol="0">
            <a:spAutoFit/>
          </a:bodyPr>
          <a:lstStyle/>
          <a:p>
            <a:pPr algn="ctr"/>
            <a:r>
              <a:rPr lang="en-US" sz="2400" dirty="0">
                <a:solidFill>
                  <a:schemeClr val="accent2">
                    <a:lumMod val="75000"/>
                  </a:schemeClr>
                </a:solidFill>
                <a:latin typeface="Times New Roman" panose="02020603050405020304" pitchFamily="18" charset="0"/>
                <a:cs typeface="Times New Roman" panose="02020603050405020304" pitchFamily="18" charset="0"/>
              </a:rPr>
              <a:t>CYSTIC FIBROSIS</a:t>
            </a: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7" name="Content Placeholder 3">
            <a:extLst>
              <a:ext uri="{FF2B5EF4-FFF2-40B4-BE49-F238E27FC236}">
                <a16:creationId xmlns:a16="http://schemas.microsoft.com/office/drawing/2014/main" id="{65E30167-F1BA-160D-7A5D-D2E4C33A1496}"/>
              </a:ext>
            </a:extLst>
          </p:cNvPr>
          <p:cNvSpPr txBox="1">
            <a:spLocks/>
          </p:cNvSpPr>
          <p:nvPr/>
        </p:nvSpPr>
        <p:spPr>
          <a:xfrm>
            <a:off x="521107" y="1510502"/>
            <a:ext cx="6037009" cy="5188559"/>
          </a:xfrm>
          <a:prstGeom prst="rect">
            <a:avLst/>
          </a:prstGeom>
          <a:ln w="19050" cap="flat" cmpd="sng" algn="ctr">
            <a:solidFill>
              <a:srgbClr val="00B050"/>
            </a:solidFill>
            <a:prstDash val="dashDot"/>
            <a:miter lim="800000"/>
          </a:ln>
        </p:spPr>
        <p:style>
          <a:lnRef idx="2">
            <a:schemeClr val="accent5"/>
          </a:lnRef>
          <a:fillRef idx="1">
            <a:schemeClr val="lt1"/>
          </a:fillRef>
          <a:effectRef idx="0">
            <a:schemeClr val="accent5"/>
          </a:effectRef>
          <a:fontRef idx="minor">
            <a:schemeClr val="dk1"/>
          </a:fontRef>
        </p:style>
        <p:txBody>
          <a:bodyPr lIns="108000" tIns="108000" rIns="180000" bIns="108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gn="just">
              <a:lnSpc>
                <a:spcPct val="150000"/>
              </a:lnSpc>
              <a:buFont typeface="Wingdings" panose="05000000000000000000" pitchFamily="2" charset="2"/>
              <a:buChar char="§"/>
            </a:pPr>
            <a:r>
              <a:rPr lang="en-US" sz="2000" dirty="0">
                <a:solidFill>
                  <a:schemeClr val="tx2">
                    <a:lumMod val="50000"/>
                  </a:schemeClr>
                </a:solidFill>
                <a:latin typeface="Times New Roman" panose="02020603050405020304" pitchFamily="18" charset="0"/>
                <a:cs typeface="Times New Roman" panose="02020603050405020304" pitchFamily="18" charset="0"/>
              </a:rPr>
              <a:t>Genetic Disorder caused by mutation in CFTR Gene ((</a:t>
            </a:r>
            <a:r>
              <a:rPr lang="en-IN" sz="2000" dirty="0">
                <a:solidFill>
                  <a:schemeClr val="tx2">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ΔF508</a:t>
            </a:r>
            <a:r>
              <a:rPr lang="en-US" sz="2000" dirty="0">
                <a:solidFill>
                  <a:schemeClr val="tx2">
                    <a:lumMod val="50000"/>
                  </a:schemeClr>
                </a:solidFill>
                <a:latin typeface="Times New Roman" panose="02020603050405020304" pitchFamily="18" charset="0"/>
                <a:cs typeface="Times New Roman" panose="02020603050405020304" pitchFamily="18" charset="0"/>
              </a:rPr>
              <a:t>)</a:t>
            </a:r>
            <a:r>
              <a:rPr lang="en-US" sz="2000" b="1" dirty="0">
                <a:solidFill>
                  <a:schemeClr val="tx2">
                    <a:lumMod val="50000"/>
                  </a:schemeClr>
                </a:solidFill>
                <a:latin typeface="Times New Roman" panose="02020603050405020304" pitchFamily="18" charset="0"/>
                <a:cs typeface="Times New Roman" panose="02020603050405020304" pitchFamily="18" charset="0"/>
              </a:rPr>
              <a:t>phenylalanine (F)</a:t>
            </a:r>
            <a:r>
              <a:rPr lang="en-US" sz="2000" dirty="0">
                <a:solidFill>
                  <a:schemeClr val="tx2">
                    <a:lumMod val="50000"/>
                  </a:schemeClr>
                </a:solidFill>
                <a:latin typeface="Times New Roman" panose="02020603050405020304" pitchFamily="18" charset="0"/>
                <a:cs typeface="Times New Roman" panose="02020603050405020304" pitchFamily="18" charset="0"/>
              </a:rPr>
              <a:t> at the </a:t>
            </a:r>
            <a:r>
              <a:rPr lang="en-US" sz="2000" b="1" dirty="0">
                <a:solidFill>
                  <a:schemeClr val="tx2">
                    <a:lumMod val="50000"/>
                  </a:schemeClr>
                </a:solidFill>
                <a:latin typeface="Times New Roman" panose="02020603050405020304" pitchFamily="18" charset="0"/>
                <a:cs typeface="Times New Roman" panose="02020603050405020304" pitchFamily="18" charset="0"/>
              </a:rPr>
              <a:t>508th amino acid</a:t>
            </a:r>
            <a:r>
              <a:rPr lang="en-US" sz="2000" dirty="0">
                <a:solidFill>
                  <a:schemeClr val="tx2">
                    <a:lumMod val="50000"/>
                  </a:schemeClr>
                </a:solidFill>
                <a:latin typeface="Times New Roman" panose="02020603050405020304" pitchFamily="18" charset="0"/>
                <a:cs typeface="Times New Roman" panose="02020603050405020304" pitchFamily="18" charset="0"/>
              </a:rPr>
              <a:t> position in the CFTR protein </a:t>
            </a:r>
            <a:r>
              <a:rPr lang="en-IN" sz="2000" dirty="0">
                <a:solidFill>
                  <a:schemeClr val="tx2">
                    <a:lumMod val="50000"/>
                  </a:schemeClr>
                </a:solidFill>
                <a:effectLst/>
                <a:latin typeface="Times New Roman" panose="02020603050405020304" pitchFamily="18" charset="0"/>
                <a:ea typeface="Times New Roman" panose="02020603050405020304" pitchFamily="18" charset="0"/>
              </a:rPr>
              <a:t>leads to a misfolded CFTR protein</a:t>
            </a:r>
            <a:r>
              <a:rPr lang="en-IN" sz="1800" dirty="0">
                <a:effectLst/>
                <a:latin typeface="Times New Roman" panose="02020603050405020304" pitchFamily="18" charset="0"/>
                <a:ea typeface="Times New Roman" panose="02020603050405020304" pitchFamily="18" charset="0"/>
              </a:rPr>
              <a:t> </a:t>
            </a:r>
            <a:r>
              <a:rPr lang="en-US" sz="2000" dirty="0">
                <a:solidFill>
                  <a:schemeClr val="tx2">
                    <a:lumMod val="50000"/>
                  </a:schemeClr>
                </a:solidFill>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
            </a:pPr>
            <a:r>
              <a:rPr lang="en-US" sz="2000" dirty="0">
                <a:solidFill>
                  <a:schemeClr val="tx2">
                    <a:lumMod val="50000"/>
                  </a:schemeClr>
                </a:solidFill>
                <a:latin typeface="Times New Roman" panose="02020603050405020304" pitchFamily="18" charset="0"/>
                <a:cs typeface="Times New Roman" panose="02020603050405020304" pitchFamily="18" charset="0"/>
              </a:rPr>
              <a:t>Chronic Respiratory Infection</a:t>
            </a:r>
          </a:p>
          <a:p>
            <a:pPr algn="just">
              <a:lnSpc>
                <a:spcPct val="150000"/>
              </a:lnSpc>
              <a:buFont typeface="Wingdings" panose="05000000000000000000" pitchFamily="2" charset="2"/>
              <a:buChar char="§"/>
            </a:pPr>
            <a:r>
              <a:rPr lang="en-US" sz="2000" dirty="0">
                <a:solidFill>
                  <a:schemeClr val="tx2">
                    <a:lumMod val="50000"/>
                  </a:schemeClr>
                </a:solidFill>
                <a:latin typeface="Times New Roman" panose="02020603050405020304" pitchFamily="18" charset="0"/>
                <a:cs typeface="Times New Roman" panose="02020603050405020304" pitchFamily="18" charset="0"/>
              </a:rPr>
              <a:t>Thick Mucus formation </a:t>
            </a:r>
          </a:p>
          <a:p>
            <a:pPr algn="just">
              <a:lnSpc>
                <a:spcPct val="150000"/>
              </a:lnSpc>
              <a:buFont typeface="Wingdings" panose="05000000000000000000" pitchFamily="2" charset="2"/>
              <a:buChar char="§"/>
            </a:pPr>
            <a:r>
              <a:rPr lang="en-US" sz="2000" dirty="0">
                <a:solidFill>
                  <a:schemeClr val="tx2">
                    <a:lumMod val="50000"/>
                  </a:schemeClr>
                </a:solidFill>
                <a:latin typeface="Times New Roman" panose="02020603050405020304" pitchFamily="18" charset="0"/>
                <a:cs typeface="Times New Roman" panose="02020603050405020304" pitchFamily="18" charset="0"/>
              </a:rPr>
              <a:t>Ideal Environment for microorganism such as </a:t>
            </a:r>
            <a:r>
              <a:rPr lang="en-US" sz="2000" i="1" dirty="0">
                <a:solidFill>
                  <a:schemeClr val="tx2">
                    <a:lumMod val="50000"/>
                  </a:schemeClr>
                </a:solidFill>
                <a:latin typeface="Times New Roman" panose="02020603050405020304" pitchFamily="18" charset="0"/>
                <a:cs typeface="Times New Roman" panose="02020603050405020304" pitchFamily="18" charset="0"/>
              </a:rPr>
              <a:t>Pseudomonas aeruginosa, Staphylococcus aureus</a:t>
            </a:r>
            <a:r>
              <a:rPr lang="en-IN" sz="2000" i="1" dirty="0">
                <a:solidFill>
                  <a:schemeClr val="tx2">
                    <a:lumMod val="50000"/>
                  </a:schemeClr>
                </a:solidFill>
                <a:latin typeface="Times New Roman" panose="02020603050405020304" pitchFamily="18" charset="0"/>
                <a:cs typeface="Times New Roman" panose="02020603050405020304" pitchFamily="18" charset="0"/>
              </a:rPr>
              <a:t> </a:t>
            </a:r>
            <a:r>
              <a:rPr lang="en-IN" sz="2000" dirty="0">
                <a:solidFill>
                  <a:schemeClr val="tx2">
                    <a:lumMod val="50000"/>
                  </a:schemeClr>
                </a:solidFill>
                <a:latin typeface="Times New Roman" panose="02020603050405020304" pitchFamily="18" charset="0"/>
                <a:cs typeface="Times New Roman" panose="02020603050405020304" pitchFamily="18" charset="0"/>
              </a:rPr>
              <a:t>which forms Biofilm</a:t>
            </a:r>
            <a:endParaRPr lang="en-US" sz="2000" dirty="0">
              <a:solidFill>
                <a:schemeClr val="tx2">
                  <a:lumMod val="50000"/>
                </a:schemeClr>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
            </a:pPr>
            <a:r>
              <a:rPr lang="en-US" sz="2000" dirty="0">
                <a:solidFill>
                  <a:schemeClr val="tx2">
                    <a:lumMod val="50000"/>
                  </a:schemeClr>
                </a:solidFill>
                <a:latin typeface="Times New Roman" panose="02020603050405020304" pitchFamily="18" charset="0"/>
                <a:cs typeface="Times New Roman" panose="02020603050405020304" pitchFamily="18" charset="0"/>
              </a:rPr>
              <a:t>Recurrent Bacterial Infection</a:t>
            </a:r>
          </a:p>
        </p:txBody>
      </p:sp>
      <p:pic>
        <p:nvPicPr>
          <p:cNvPr id="9" name="Picture 8" descr="What is cystic fibrosis?">
            <a:extLst>
              <a:ext uri="{FF2B5EF4-FFF2-40B4-BE49-F238E27FC236}">
                <a16:creationId xmlns:a16="http://schemas.microsoft.com/office/drawing/2014/main" id="{71660D8C-21F0-195B-12F1-2F6944EE98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6487" y="842335"/>
            <a:ext cx="4325578" cy="2988945"/>
          </a:xfrm>
          <a:prstGeom prst="rect">
            <a:avLst/>
          </a:prstGeom>
          <a:noFill/>
          <a:ln>
            <a:noFill/>
          </a:ln>
        </p:spPr>
      </p:pic>
    </p:spTree>
    <p:extLst>
      <p:ext uri="{BB962C8B-B14F-4D97-AF65-F5344CB8AC3E}">
        <p14:creationId xmlns:p14="http://schemas.microsoft.com/office/powerpoint/2010/main" val="608092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0A63-1D0B-AFDE-F12B-E9CB1ABF6358}"/>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7030A0"/>
                </a:solidFill>
                <a:latin typeface="Times New Roman" panose="02020603050405020304" pitchFamily="18" charset="0"/>
                <a:cs typeface="Times New Roman" panose="02020603050405020304" pitchFamily="18" charset="0"/>
              </a:rPr>
              <a:t>MOLECULAR DYNAMIC (MD) SIMULATION</a:t>
            </a:r>
          </a:p>
          <a:p>
            <a:pPr algn="ctr"/>
            <a:endParaRPr lang="en-IN" sz="3600" b="1"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7A69F09-E5FF-4416-92EE-D1F95F4A256B}"/>
              </a:ext>
            </a:extLst>
          </p:cNvPr>
          <p:cNvSpPr txBox="1"/>
          <p:nvPr/>
        </p:nvSpPr>
        <p:spPr>
          <a:xfrm>
            <a:off x="1607573" y="1130709"/>
            <a:ext cx="3264309" cy="400110"/>
          </a:xfrm>
          <a:prstGeom prst="rect">
            <a:avLst/>
          </a:prstGeom>
          <a:noFill/>
        </p:spPr>
        <p:txBody>
          <a:bodyPr wrap="square" rtlCol="0">
            <a:spAutoFit/>
          </a:bodyPr>
          <a:lstStyle/>
          <a:p>
            <a:pPr algn="ctr"/>
            <a:r>
              <a:rPr lang="en-IN" sz="2000" b="1" dirty="0">
                <a:solidFill>
                  <a:schemeClr val="accent2">
                    <a:lumMod val="75000"/>
                  </a:schemeClr>
                </a:solidFill>
                <a:latin typeface="Times New Roman" panose="02020603050405020304" pitchFamily="18" charset="0"/>
                <a:cs typeface="Times New Roman" panose="02020603050405020304" pitchFamily="18" charset="0"/>
              </a:rPr>
              <a:t>EQUILIBRATION</a:t>
            </a:r>
          </a:p>
        </p:txBody>
      </p:sp>
      <p:cxnSp>
        <p:nvCxnSpPr>
          <p:cNvPr id="4" name="Straight Connector 3">
            <a:extLst>
              <a:ext uri="{FF2B5EF4-FFF2-40B4-BE49-F238E27FC236}">
                <a16:creationId xmlns:a16="http://schemas.microsoft.com/office/drawing/2014/main" id="{689AAAA7-B3B0-E82A-9B2A-D200E6FA28BC}"/>
              </a:ext>
            </a:extLst>
          </p:cNvPr>
          <p:cNvCxnSpPr/>
          <p:nvPr/>
        </p:nvCxnSpPr>
        <p:spPr>
          <a:xfrm>
            <a:off x="6096000" y="717755"/>
            <a:ext cx="0" cy="6120580"/>
          </a:xfrm>
          <a:prstGeom prst="line">
            <a:avLst/>
          </a:prstGeom>
          <a:ln>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ED84E8-8046-ACE4-5ECA-0F4538ED42BA}"/>
              </a:ext>
            </a:extLst>
          </p:cNvPr>
          <p:cNvSpPr txBox="1"/>
          <p:nvPr/>
        </p:nvSpPr>
        <p:spPr>
          <a:xfrm>
            <a:off x="7511846" y="1130709"/>
            <a:ext cx="3456033" cy="400110"/>
          </a:xfrm>
          <a:prstGeom prst="rect">
            <a:avLst/>
          </a:prstGeom>
          <a:noFill/>
        </p:spPr>
        <p:txBody>
          <a:bodyPr wrap="square" rtlCol="0">
            <a:spAutoFit/>
          </a:bodyPr>
          <a:lstStyle/>
          <a:p>
            <a:pPr algn="ctr"/>
            <a:r>
              <a:rPr lang="en-IN" sz="2000" b="1" dirty="0">
                <a:solidFill>
                  <a:schemeClr val="accent2">
                    <a:lumMod val="75000"/>
                  </a:schemeClr>
                </a:solidFill>
                <a:latin typeface="Times New Roman" panose="02020603050405020304" pitchFamily="18" charset="0"/>
                <a:cs typeface="Times New Roman" panose="02020603050405020304" pitchFamily="18" charset="0"/>
              </a:rPr>
              <a:t>PRODUCTION MD</a:t>
            </a:r>
          </a:p>
        </p:txBody>
      </p:sp>
      <p:sp>
        <p:nvSpPr>
          <p:cNvPr id="6" name="TextBox 5">
            <a:extLst>
              <a:ext uri="{FF2B5EF4-FFF2-40B4-BE49-F238E27FC236}">
                <a16:creationId xmlns:a16="http://schemas.microsoft.com/office/drawing/2014/main" id="{148BFEA3-63CD-9870-45DF-E43E2CB8B151}"/>
              </a:ext>
            </a:extLst>
          </p:cNvPr>
          <p:cNvSpPr txBox="1"/>
          <p:nvPr/>
        </p:nvSpPr>
        <p:spPr>
          <a:xfrm>
            <a:off x="902110" y="1852355"/>
            <a:ext cx="4675233" cy="4985980"/>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Performed equilibration in two phases: </a:t>
            </a:r>
            <a:r>
              <a:rPr lang="en-US" sz="2000" b="1" dirty="0">
                <a:solidFill>
                  <a:schemeClr val="tx2">
                    <a:lumMod val="50000"/>
                  </a:schemeClr>
                </a:solidFill>
                <a:latin typeface="Times New Roman" panose="02020603050405020304" pitchFamily="18" charset="0"/>
                <a:cs typeface="Times New Roman" panose="02020603050405020304" pitchFamily="18" charset="0"/>
              </a:rPr>
              <a:t>NVT</a:t>
            </a:r>
            <a:r>
              <a:rPr lang="en-US" sz="2000" dirty="0">
                <a:solidFill>
                  <a:schemeClr val="tx2">
                    <a:lumMod val="50000"/>
                  </a:schemeClr>
                </a:solidFill>
                <a:latin typeface="Times New Roman" panose="02020603050405020304" pitchFamily="18" charset="0"/>
                <a:cs typeface="Times New Roman" panose="02020603050405020304" pitchFamily="18" charset="0"/>
              </a:rPr>
              <a:t> (constant volume and temperature) to stabilize the temperature, followed by </a:t>
            </a:r>
            <a:r>
              <a:rPr lang="en-US" sz="2000" b="1" dirty="0">
                <a:solidFill>
                  <a:schemeClr val="tx2">
                    <a:lumMod val="50000"/>
                  </a:schemeClr>
                </a:solidFill>
                <a:latin typeface="Times New Roman" panose="02020603050405020304" pitchFamily="18" charset="0"/>
                <a:cs typeface="Times New Roman" panose="02020603050405020304" pitchFamily="18" charset="0"/>
              </a:rPr>
              <a:t>NPT</a:t>
            </a:r>
            <a:r>
              <a:rPr lang="en-US" sz="2000" dirty="0">
                <a:solidFill>
                  <a:schemeClr val="tx2">
                    <a:lumMod val="50000"/>
                  </a:schemeClr>
                </a:solidFill>
                <a:latin typeface="Times New Roman" panose="02020603050405020304" pitchFamily="18" charset="0"/>
                <a:cs typeface="Times New Roman" panose="02020603050405020304" pitchFamily="18" charset="0"/>
              </a:rPr>
              <a:t> (constant pressure and temperature) to equilibrate pressure and density, maintaining biologically relevant conditions.</a:t>
            </a:r>
          </a:p>
          <a:p>
            <a:pPr marL="342900" indent="-342900">
              <a:lnSpc>
                <a:spcPct val="150000"/>
              </a:lnSpc>
              <a:buFont typeface="Wingdings" panose="05000000000000000000" pitchFamily="2" charset="2"/>
              <a:buChar char="v"/>
            </a:pPr>
            <a:r>
              <a:rPr lang="en-US" sz="2000" dirty="0">
                <a:solidFill>
                  <a:schemeClr val="tx2">
                    <a:lumMod val="50000"/>
                  </a:schemeClr>
                </a:solidFill>
                <a:latin typeface="Times New Roman" panose="02020603050405020304" pitchFamily="18" charset="0"/>
                <a:cs typeface="Times New Roman" panose="02020603050405020304" pitchFamily="18" charset="0"/>
              </a:rPr>
              <a:t>Ensured system stability at </a:t>
            </a:r>
            <a:r>
              <a:rPr lang="en-US" sz="2000" b="1" dirty="0">
                <a:solidFill>
                  <a:schemeClr val="tx2">
                    <a:lumMod val="50000"/>
                  </a:schemeClr>
                </a:solidFill>
                <a:latin typeface="Times New Roman" panose="02020603050405020304" pitchFamily="18" charset="0"/>
                <a:cs typeface="Times New Roman" panose="02020603050405020304" pitchFamily="18" charset="0"/>
              </a:rPr>
              <a:t>310 K and 1 bar pressure</a:t>
            </a:r>
            <a:r>
              <a:rPr lang="en-US" sz="2000" dirty="0">
                <a:solidFill>
                  <a:schemeClr val="tx2">
                    <a:lumMod val="50000"/>
                  </a:schemeClr>
                </a:solidFill>
                <a:latin typeface="Times New Roman" panose="02020603050405020304" pitchFamily="18" charset="0"/>
                <a:cs typeface="Times New Roman" panose="02020603050405020304" pitchFamily="18" charset="0"/>
              </a:rPr>
              <a:t>, preparing the system for a stable and realistic production run.</a:t>
            </a:r>
          </a:p>
          <a:p>
            <a:endParaRPr lang="en-IN" dirty="0"/>
          </a:p>
        </p:txBody>
      </p:sp>
      <p:sp>
        <p:nvSpPr>
          <p:cNvPr id="7" name="TextBox 6">
            <a:extLst>
              <a:ext uri="{FF2B5EF4-FFF2-40B4-BE49-F238E27FC236}">
                <a16:creationId xmlns:a16="http://schemas.microsoft.com/office/drawing/2014/main" id="{799E8754-8F52-EC20-26F4-9797CEAB4B3D}"/>
              </a:ext>
            </a:extLst>
          </p:cNvPr>
          <p:cNvSpPr txBox="1"/>
          <p:nvPr/>
        </p:nvSpPr>
        <p:spPr>
          <a:xfrm>
            <a:off x="6971071" y="1846413"/>
            <a:ext cx="4847304" cy="4653646"/>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Executed a 100 ns production run with a 2-femtosecond timestep, capturing detailed dynamics of CFTR and </a:t>
            </a:r>
            <a:r>
              <a:rPr lang="en-US" sz="2000" dirty="0" err="1">
                <a:latin typeface="Times New Roman" panose="02020603050405020304" pitchFamily="18" charset="0"/>
                <a:cs typeface="Times New Roman" panose="02020603050405020304" pitchFamily="18" charset="0"/>
              </a:rPr>
              <a:t>Scolopendin</a:t>
            </a:r>
            <a:r>
              <a:rPr lang="en-US" sz="2000" dirty="0">
                <a:latin typeface="Times New Roman" panose="02020603050405020304" pitchFamily="18" charset="0"/>
                <a:cs typeface="Times New Roman" panose="02020603050405020304" pitchFamily="18" charset="0"/>
              </a:rPr>
              <a:t> 2 interactions.</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Applied the </a:t>
            </a:r>
            <a:r>
              <a:rPr lang="en-US" sz="2000" b="1" dirty="0">
                <a:latin typeface="Times New Roman" panose="02020603050405020304" pitchFamily="18" charset="0"/>
                <a:cs typeface="Times New Roman" panose="02020603050405020304" pitchFamily="18" charset="0"/>
              </a:rPr>
              <a:t>PME (</a:t>
            </a:r>
            <a:r>
              <a:rPr lang="en-IN" sz="2000" b="1" dirty="0">
                <a:latin typeface="Times New Roman" panose="02020603050405020304" pitchFamily="18" charset="0"/>
                <a:cs typeface="Times New Roman" panose="02020603050405020304" pitchFamily="18" charset="0"/>
              </a:rPr>
              <a:t>Particle Mesh Ewald</a:t>
            </a:r>
            <a:r>
              <a:rPr lang="en-US" sz="2000" b="1" dirty="0">
                <a:latin typeface="Times New Roman" panose="02020603050405020304" pitchFamily="18" charset="0"/>
                <a:cs typeface="Times New Roman" panose="02020603050405020304" pitchFamily="18" charset="0"/>
              </a:rPr>
              <a:t>) method</a:t>
            </a:r>
            <a:r>
              <a:rPr lang="en-US" sz="2000" dirty="0">
                <a:latin typeface="Times New Roman" panose="02020603050405020304" pitchFamily="18" charset="0"/>
                <a:cs typeface="Times New Roman" panose="02020603050405020304" pitchFamily="18" charset="0"/>
              </a:rPr>
              <a:t> for long-range electrostatics and the </a:t>
            </a:r>
            <a:r>
              <a:rPr lang="en-US" sz="2000" b="1" dirty="0">
                <a:latin typeface="Times New Roman" panose="02020603050405020304" pitchFamily="18" charset="0"/>
                <a:cs typeface="Times New Roman" panose="02020603050405020304" pitchFamily="18" charset="0"/>
              </a:rPr>
              <a:t>LINCS algorithm </a:t>
            </a:r>
            <a:r>
              <a:rPr lang="en-US" sz="2000" dirty="0">
                <a:latin typeface="Times New Roman" panose="02020603050405020304" pitchFamily="18" charset="0"/>
                <a:cs typeface="Times New Roman" panose="02020603050405020304" pitchFamily="18" charset="0"/>
              </a:rPr>
              <a:t>for bond constraints, ensuring both computational efficiency and accurate modeling of interactions.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271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1A1363-B469-7277-87F5-FEF748AE1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 y="992162"/>
            <a:ext cx="4842165" cy="3188823"/>
          </a:xfrm>
          <a:prstGeom prst="rect">
            <a:avLst/>
          </a:prstGeom>
        </p:spPr>
      </p:pic>
      <p:sp>
        <p:nvSpPr>
          <p:cNvPr id="5" name="TextBox 4">
            <a:extLst>
              <a:ext uri="{FF2B5EF4-FFF2-40B4-BE49-F238E27FC236}">
                <a16:creationId xmlns:a16="http://schemas.microsoft.com/office/drawing/2014/main" id="{9E0C9950-2477-4F24-5CA5-ED604D8EB5CF}"/>
              </a:ext>
            </a:extLst>
          </p:cNvPr>
          <p:cNvSpPr txBox="1"/>
          <p:nvPr/>
        </p:nvSpPr>
        <p:spPr>
          <a:xfrm>
            <a:off x="657225" y="558069"/>
            <a:ext cx="4174408" cy="400110"/>
          </a:xfrm>
          <a:prstGeom prst="rect">
            <a:avLst/>
          </a:prstGeom>
          <a:noFill/>
          <a:ln w="19050">
            <a:solidFill>
              <a:srgbClr val="00B0F0"/>
            </a:solidFill>
          </a:ln>
        </p:spPr>
        <p:txBody>
          <a:bodyPr wrap="square" rtlCol="0">
            <a:spAutoFit/>
          </a:bodyPr>
          <a:lstStyle/>
          <a:p>
            <a:pPr algn="ctr"/>
            <a:r>
              <a:rPr lang="en-IN" sz="2000" b="1" dirty="0">
                <a:solidFill>
                  <a:schemeClr val="tx2">
                    <a:lumMod val="50000"/>
                  </a:schemeClr>
                </a:solidFill>
                <a:latin typeface="Times New Roman" panose="02020603050405020304" pitchFamily="18" charset="0"/>
                <a:cs typeface="Times New Roman" panose="02020603050405020304" pitchFamily="18" charset="0"/>
              </a:rPr>
              <a:t>RMSD-Root Mean Square Deviation</a:t>
            </a:r>
          </a:p>
        </p:txBody>
      </p:sp>
      <p:sp>
        <p:nvSpPr>
          <p:cNvPr id="6" name="TextBox 5">
            <a:extLst>
              <a:ext uri="{FF2B5EF4-FFF2-40B4-BE49-F238E27FC236}">
                <a16:creationId xmlns:a16="http://schemas.microsoft.com/office/drawing/2014/main" id="{8AB0FD33-5A06-8E54-C31A-3E542694164A}"/>
              </a:ext>
            </a:extLst>
          </p:cNvPr>
          <p:cNvSpPr txBox="1"/>
          <p:nvPr/>
        </p:nvSpPr>
        <p:spPr>
          <a:xfrm>
            <a:off x="7675754" y="6258250"/>
            <a:ext cx="4040941" cy="461665"/>
          </a:xfrm>
          <a:prstGeom prst="rect">
            <a:avLst/>
          </a:prstGeom>
          <a:noFill/>
          <a:ln w="19050">
            <a:solidFill>
              <a:srgbClr val="00B0F0"/>
            </a:solidFill>
          </a:ln>
        </p:spPr>
        <p:txBody>
          <a:bodyPr wrap="square" rtlCol="0">
            <a:spAutoFit/>
          </a:bodyPr>
          <a:lstStyle/>
          <a:p>
            <a:pPr algn="ctr"/>
            <a:r>
              <a:rPr lang="en-IN" sz="2400" b="1" dirty="0">
                <a:solidFill>
                  <a:schemeClr val="tx2">
                    <a:lumMod val="50000"/>
                  </a:schemeClr>
                </a:solidFill>
                <a:latin typeface="Times New Roman" panose="02020603050405020304" pitchFamily="18" charset="0"/>
                <a:cs typeface="Times New Roman" panose="02020603050405020304" pitchFamily="18" charset="0"/>
              </a:rPr>
              <a:t>Radius of Gyration </a:t>
            </a:r>
          </a:p>
        </p:txBody>
      </p:sp>
      <p:sp>
        <p:nvSpPr>
          <p:cNvPr id="7" name="TextBox 6">
            <a:extLst>
              <a:ext uri="{FF2B5EF4-FFF2-40B4-BE49-F238E27FC236}">
                <a16:creationId xmlns:a16="http://schemas.microsoft.com/office/drawing/2014/main" id="{360F010F-6B5F-6CD0-F0B0-3323D7B1ED0B}"/>
              </a:ext>
            </a:extLst>
          </p:cNvPr>
          <p:cNvSpPr txBox="1"/>
          <p:nvPr/>
        </p:nvSpPr>
        <p:spPr>
          <a:xfrm>
            <a:off x="5622427" y="697438"/>
            <a:ext cx="6094268" cy="2310889"/>
          </a:xfrm>
          <a:prstGeom prst="rect">
            <a:avLst/>
          </a:prstGeom>
          <a:noFill/>
        </p:spPr>
        <p:txBody>
          <a:bodyPr wrap="square">
            <a:spAutoFit/>
          </a:bodyPr>
          <a:lstStyle/>
          <a:p>
            <a:pPr algn="l">
              <a:lnSpc>
                <a:spcPts val="2143"/>
              </a:lnSpc>
              <a:spcBef>
                <a:spcPts val="1029"/>
              </a:spcBef>
              <a:spcAft>
                <a:spcPts val="1029"/>
              </a:spcAft>
              <a:buNone/>
            </a:pPr>
            <a:r>
              <a:rPr lang="en-US" b="1" i="0" dirty="0">
                <a:solidFill>
                  <a:schemeClr val="tx2">
                    <a:lumMod val="50000"/>
                  </a:schemeClr>
                </a:solidFill>
                <a:effectLst/>
                <a:latin typeface="Times New Roman" panose="02020603050405020304" pitchFamily="18" charset="0"/>
                <a:cs typeface="Times New Roman" panose="02020603050405020304" pitchFamily="18" charset="0"/>
              </a:rPr>
              <a:t>What it shows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How much our protein/AMP’s structure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deviates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from its starting shape or position over time.</a:t>
            </a:r>
            <a:br>
              <a:rPr lang="en-US" b="0" i="0" dirty="0">
                <a:solidFill>
                  <a:schemeClr val="tx2">
                    <a:lumMod val="50000"/>
                  </a:schemeClr>
                </a:solidFill>
                <a:effectLst/>
                <a:latin typeface="Times New Roman" panose="02020603050405020304" pitchFamily="18" charset="0"/>
                <a:cs typeface="Times New Roman" panose="02020603050405020304" pitchFamily="18" charset="0"/>
              </a:rPr>
            </a:br>
            <a:r>
              <a:rPr lang="en-US" b="1" i="0" dirty="0">
                <a:solidFill>
                  <a:schemeClr val="tx2">
                    <a:lumMod val="50000"/>
                  </a:schemeClr>
                </a:solidFill>
                <a:effectLst/>
                <a:latin typeface="Times New Roman" panose="02020603050405020304" pitchFamily="18" charset="0"/>
                <a:cs typeface="Times New Roman" panose="02020603050405020304" pitchFamily="18" charset="0"/>
              </a:rPr>
              <a:t>Key Points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a:p>
            <a:pPr marL="285750" indent="-285750" algn="l">
              <a:lnSpc>
                <a:spcPts val="2143"/>
              </a:lnSpc>
              <a:spcBef>
                <a:spcPts val="300"/>
              </a:spcBef>
              <a:spcAft>
                <a:spcPts val="1029"/>
              </a:spcAft>
              <a:buFont typeface="Arial" panose="020B0604020202020204" pitchFamily="34" charset="0"/>
              <a:buChar char="•"/>
            </a:pPr>
            <a:r>
              <a:rPr lang="en-US" b="0" i="0" dirty="0">
                <a:solidFill>
                  <a:schemeClr val="tx2">
                    <a:lumMod val="50000"/>
                  </a:schemeClr>
                </a:solidFill>
                <a:effectLst/>
                <a:latin typeface="Times New Roman" panose="02020603050405020304" pitchFamily="18" charset="0"/>
                <a:cs typeface="Times New Roman" panose="02020603050405020304" pitchFamily="18" charset="0"/>
              </a:rPr>
              <a:t>Lower final RMSD (~0.3 nm) =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more rigid/stable structure</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a:p>
            <a:pPr marL="285750" indent="-285750" algn="l">
              <a:lnSpc>
                <a:spcPts val="2143"/>
              </a:lnSpc>
              <a:spcBef>
                <a:spcPts val="300"/>
              </a:spcBef>
              <a:spcAft>
                <a:spcPts val="1029"/>
              </a:spcAft>
              <a:buFont typeface="Arial" panose="020B0604020202020204" pitchFamily="34" charset="0"/>
              <a:buChar char="•"/>
            </a:pPr>
            <a:r>
              <a:rPr lang="en-US" b="0" i="1" dirty="0">
                <a:solidFill>
                  <a:schemeClr val="tx2">
                    <a:lumMod val="50000"/>
                  </a:schemeClr>
                </a:solidFill>
                <a:effectLst/>
                <a:latin typeface="Times New Roman" panose="02020603050405020304" pitchFamily="18" charset="0"/>
                <a:cs typeface="Times New Roman" panose="02020603050405020304" pitchFamily="18" charset="0"/>
              </a:rPr>
              <a:t>Conclusion</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our protein/AMP is well-folded and doesn’t unravel.</a:t>
            </a:r>
          </a:p>
        </p:txBody>
      </p:sp>
      <p:sp>
        <p:nvSpPr>
          <p:cNvPr id="8" name="TextBox 7">
            <a:extLst>
              <a:ext uri="{FF2B5EF4-FFF2-40B4-BE49-F238E27FC236}">
                <a16:creationId xmlns:a16="http://schemas.microsoft.com/office/drawing/2014/main" id="{1E1FC806-4EC2-2F86-BDC1-10E39E156AB9}"/>
              </a:ext>
            </a:extLst>
          </p:cNvPr>
          <p:cNvSpPr txBox="1"/>
          <p:nvPr/>
        </p:nvSpPr>
        <p:spPr>
          <a:xfrm>
            <a:off x="475305" y="4098270"/>
            <a:ext cx="6094268" cy="2759730"/>
          </a:xfrm>
          <a:prstGeom prst="rect">
            <a:avLst/>
          </a:prstGeom>
          <a:noFill/>
        </p:spPr>
        <p:txBody>
          <a:bodyPr wrap="square">
            <a:spAutoFit/>
          </a:bodyPr>
          <a:lstStyle/>
          <a:p>
            <a:pPr algn="l">
              <a:lnSpc>
                <a:spcPts val="2143"/>
              </a:lnSpc>
              <a:spcBef>
                <a:spcPts val="1372"/>
              </a:spcBef>
              <a:spcAft>
                <a:spcPts val="1029"/>
              </a:spcAft>
              <a:buNone/>
            </a:pPr>
            <a:r>
              <a:rPr lang="en-US" b="1" i="0" dirty="0">
                <a:solidFill>
                  <a:schemeClr val="tx2">
                    <a:lumMod val="50000"/>
                  </a:schemeClr>
                </a:solidFill>
                <a:effectLst/>
                <a:latin typeface="Times New Roman" panose="02020603050405020304" pitchFamily="18" charset="0"/>
                <a:cs typeface="Times New Roman" panose="02020603050405020304" pitchFamily="18" charset="0"/>
              </a:rPr>
              <a:t>What the Graph Shows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a:p>
            <a:pPr marL="285750" indent="-285750" algn="l">
              <a:lnSpc>
                <a:spcPts val="2143"/>
              </a:lnSpc>
              <a:spcBef>
                <a:spcPts val="1029"/>
              </a:spcBef>
              <a:spcAft>
                <a:spcPts val="1029"/>
              </a:spcAft>
              <a:buFont typeface="Arial" panose="020B0604020202020204" pitchFamily="34" charset="0"/>
              <a:buChar char="•"/>
            </a:pPr>
            <a:r>
              <a:rPr lang="en-US" b="0" i="0" dirty="0">
                <a:solidFill>
                  <a:schemeClr val="tx2">
                    <a:lumMod val="50000"/>
                  </a:schemeClr>
                </a:solidFill>
                <a:effectLst/>
                <a:latin typeface="Times New Roman" panose="02020603050405020304" pitchFamily="18" charset="0"/>
                <a:cs typeface="Times New Roman" panose="02020603050405020304" pitchFamily="18" charset="0"/>
              </a:rPr>
              <a:t>The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Radius of Gyration (</a:t>
            </a:r>
            <a:r>
              <a:rPr lang="en-US" b="1" i="0" dirty="0" err="1">
                <a:solidFill>
                  <a:schemeClr val="tx2">
                    <a:lumMod val="50000"/>
                  </a:schemeClr>
                </a:solidFill>
                <a:effectLst/>
                <a:latin typeface="Times New Roman" panose="02020603050405020304" pitchFamily="18" charset="0"/>
                <a:cs typeface="Times New Roman" panose="02020603050405020304" pitchFamily="18" charset="0"/>
              </a:rPr>
              <a:t>Rg</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measures how compact or extended your protein/AMP is during the simulation.</a:t>
            </a:r>
          </a:p>
          <a:p>
            <a:pPr marL="285750" indent="-285750" algn="l">
              <a:lnSpc>
                <a:spcPts val="2143"/>
              </a:lnSpc>
              <a:spcBef>
                <a:spcPts val="1029"/>
              </a:spcBef>
              <a:spcAft>
                <a:spcPts val="1029"/>
              </a:spcAft>
              <a:buFont typeface="Arial" panose="020B0604020202020204" pitchFamily="34" charset="0"/>
              <a:buChar char="•"/>
            </a:pPr>
            <a:r>
              <a:rPr lang="en-US" b="0" dirty="0">
                <a:solidFill>
                  <a:schemeClr val="tx2">
                    <a:lumMod val="50000"/>
                  </a:schemeClr>
                </a:solidFill>
                <a:effectLst/>
                <a:latin typeface="Times New Roman" panose="02020603050405020304" pitchFamily="18" charset="0"/>
                <a:cs typeface="Times New Roman" panose="02020603050405020304" pitchFamily="18" charset="0"/>
              </a:rPr>
              <a:t>The </a:t>
            </a:r>
            <a:r>
              <a:rPr lang="en-US" b="0" dirty="0" err="1">
                <a:solidFill>
                  <a:schemeClr val="tx2">
                    <a:lumMod val="50000"/>
                  </a:schemeClr>
                </a:solidFill>
                <a:effectLst/>
                <a:latin typeface="Times New Roman" panose="02020603050405020304" pitchFamily="18" charset="0"/>
                <a:cs typeface="Times New Roman" panose="02020603050405020304" pitchFamily="18" charset="0"/>
              </a:rPr>
              <a:t>Rg</a:t>
            </a:r>
            <a:r>
              <a:rPr lang="en-US" b="0" dirty="0">
                <a:solidFill>
                  <a:schemeClr val="tx2">
                    <a:lumMod val="50000"/>
                  </a:schemeClr>
                </a:solidFill>
                <a:effectLst/>
                <a:latin typeface="Times New Roman" panose="02020603050405020304" pitchFamily="18" charset="0"/>
                <a:cs typeface="Times New Roman" panose="02020603050405020304" pitchFamily="18" charset="0"/>
              </a:rPr>
              <a:t> analysis shows our protein/AMP maintains a </a:t>
            </a:r>
            <a:r>
              <a:rPr lang="en-US" b="1" dirty="0">
                <a:solidFill>
                  <a:schemeClr val="tx2">
                    <a:lumMod val="50000"/>
                  </a:schemeClr>
                </a:solidFill>
                <a:effectLst/>
                <a:latin typeface="Times New Roman" panose="02020603050405020304" pitchFamily="18" charset="0"/>
                <a:cs typeface="Times New Roman" panose="02020603050405020304" pitchFamily="18" charset="0"/>
              </a:rPr>
              <a:t>stable compactness</a:t>
            </a:r>
            <a:r>
              <a:rPr lang="en-US" b="0" dirty="0">
                <a:solidFill>
                  <a:schemeClr val="tx2">
                    <a:lumMod val="50000"/>
                  </a:schemeClr>
                </a:solidFill>
                <a:effectLst/>
                <a:latin typeface="Times New Roman" panose="02020603050405020304" pitchFamily="18" charset="0"/>
                <a:cs typeface="Times New Roman" panose="02020603050405020304" pitchFamily="18" charset="0"/>
              </a:rPr>
              <a:t> (consistent </a:t>
            </a:r>
            <a:r>
              <a:rPr lang="en-US" b="0" dirty="0" err="1">
                <a:solidFill>
                  <a:schemeClr val="tx2">
                    <a:lumMod val="50000"/>
                  </a:schemeClr>
                </a:solidFill>
                <a:effectLst/>
                <a:latin typeface="Times New Roman" panose="02020603050405020304" pitchFamily="18" charset="0"/>
                <a:cs typeface="Times New Roman" panose="02020603050405020304" pitchFamily="18" charset="0"/>
              </a:rPr>
              <a:t>Rg</a:t>
            </a:r>
            <a:r>
              <a:rPr lang="en-US" b="0" dirty="0">
                <a:solidFill>
                  <a:schemeClr val="tx2">
                    <a:lumMod val="50000"/>
                  </a:schemeClr>
                </a:solidFill>
                <a:effectLst/>
                <a:latin typeface="Times New Roman" panose="02020603050405020304" pitchFamily="18" charset="0"/>
                <a:cs typeface="Times New Roman" panose="02020603050405020304" pitchFamily="18" charset="0"/>
              </a:rPr>
              <a:t> value), indicating a well-folded structure, </a:t>
            </a:r>
            <a:r>
              <a:rPr lang="en-US" b="1" dirty="0">
                <a:solidFill>
                  <a:schemeClr val="tx2">
                    <a:lumMod val="50000"/>
                  </a:schemeClr>
                </a:solidFill>
                <a:latin typeface="Times New Roman" panose="02020603050405020304" pitchFamily="18" charset="0"/>
                <a:cs typeface="Times New Roman" panose="02020603050405020304" pitchFamily="18" charset="0"/>
              </a:rPr>
              <a:t>not undergoing unfolding or major conformational changes</a:t>
            </a:r>
            <a:r>
              <a:rPr lang="en-US" dirty="0">
                <a:solidFill>
                  <a:schemeClr val="tx2">
                    <a:lumMod val="50000"/>
                  </a:schemeClr>
                </a:solidFill>
                <a:latin typeface="Times New Roman" panose="02020603050405020304" pitchFamily="18" charset="0"/>
                <a:cs typeface="Times New Roman" panose="02020603050405020304" pitchFamily="18" charset="0"/>
              </a:rPr>
              <a:t>, which is </a:t>
            </a:r>
            <a:r>
              <a:rPr lang="en-US" b="1" dirty="0">
                <a:solidFill>
                  <a:schemeClr val="tx2">
                    <a:lumMod val="50000"/>
                  </a:schemeClr>
                </a:solidFill>
                <a:latin typeface="Times New Roman" panose="02020603050405020304" pitchFamily="18" charset="0"/>
                <a:cs typeface="Times New Roman" panose="02020603050405020304" pitchFamily="18" charset="0"/>
              </a:rPr>
              <a:t>essential for its biological activity</a:t>
            </a:r>
            <a:r>
              <a:rPr lang="en-US" dirty="0">
                <a:solidFill>
                  <a:schemeClr val="tx2">
                    <a:lumMod val="50000"/>
                  </a:schemeClr>
                </a:solidFill>
                <a:latin typeface="Times New Roman" panose="02020603050405020304" pitchFamily="18" charset="0"/>
                <a:cs typeface="Times New Roman" panose="02020603050405020304" pitchFamily="18" charset="0"/>
              </a:rPr>
              <a:t>, especially in antimicrobial action.</a:t>
            </a:r>
            <a:endParaRPr lang="en-US" b="0" dirty="0">
              <a:solidFill>
                <a:schemeClr val="tx2">
                  <a:lumMod val="50000"/>
                </a:schemeClr>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F305B70-995D-934C-9821-2E3B434ECFD1}"/>
              </a:ext>
            </a:extLst>
          </p:cNvPr>
          <p:cNvSpPr txBox="1"/>
          <p:nvPr/>
        </p:nvSpPr>
        <p:spPr>
          <a:xfrm>
            <a:off x="657225" y="111107"/>
            <a:ext cx="6094268" cy="389081"/>
          </a:xfrm>
          <a:prstGeom prst="rect">
            <a:avLst/>
          </a:prstGeom>
          <a:noFill/>
        </p:spPr>
        <p:txBody>
          <a:bodyPr wrap="square">
            <a:spAutoFit/>
          </a:bodyPr>
          <a:lstStyle/>
          <a:p>
            <a:pPr algn="l">
              <a:lnSpc>
                <a:spcPts val="2143"/>
              </a:lnSpc>
              <a:spcBef>
                <a:spcPts val="1372"/>
              </a:spcBef>
              <a:spcAft>
                <a:spcPts val="1029"/>
              </a:spcAft>
              <a:buNone/>
            </a:pPr>
            <a:r>
              <a:rPr lang="en-US" sz="2800" b="1" i="0" dirty="0">
                <a:solidFill>
                  <a:srgbClr val="FF0000"/>
                </a:solidFill>
                <a:effectLst/>
                <a:latin typeface="Times New Roman" panose="02020603050405020304" pitchFamily="18" charset="0"/>
                <a:cs typeface="Times New Roman" panose="02020603050405020304" pitchFamily="18" charset="0"/>
              </a:rPr>
              <a:t>Analysis of Graph :</a:t>
            </a:r>
          </a:p>
        </p:txBody>
      </p:sp>
      <p:pic>
        <p:nvPicPr>
          <p:cNvPr id="11" name="Picture 10">
            <a:extLst>
              <a:ext uri="{FF2B5EF4-FFF2-40B4-BE49-F238E27FC236}">
                <a16:creationId xmlns:a16="http://schemas.microsoft.com/office/drawing/2014/main" id="{AE12F15F-3475-A956-BA0E-F46829A16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965" y="3319675"/>
            <a:ext cx="4842164" cy="2840887"/>
          </a:xfrm>
          <a:prstGeom prst="rect">
            <a:avLst/>
          </a:prstGeom>
        </p:spPr>
      </p:pic>
    </p:spTree>
    <p:extLst>
      <p:ext uri="{BB962C8B-B14F-4D97-AF65-F5344CB8AC3E}">
        <p14:creationId xmlns:p14="http://schemas.microsoft.com/office/powerpoint/2010/main" val="2994998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0D04FA-B380-D5B6-EDC4-CD7C5C55D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08" y="710011"/>
            <a:ext cx="4860373" cy="3238982"/>
          </a:xfrm>
          <a:prstGeom prst="rect">
            <a:avLst/>
          </a:prstGeom>
        </p:spPr>
      </p:pic>
      <p:sp>
        <p:nvSpPr>
          <p:cNvPr id="4" name="TextBox 3">
            <a:extLst>
              <a:ext uri="{FF2B5EF4-FFF2-40B4-BE49-F238E27FC236}">
                <a16:creationId xmlns:a16="http://schemas.microsoft.com/office/drawing/2014/main" id="{36926AE4-7BF6-51C8-7B72-9332143AF8CB}"/>
              </a:ext>
            </a:extLst>
          </p:cNvPr>
          <p:cNvSpPr txBox="1"/>
          <p:nvPr/>
        </p:nvSpPr>
        <p:spPr>
          <a:xfrm>
            <a:off x="331057" y="4305682"/>
            <a:ext cx="6096000" cy="1862048"/>
          </a:xfrm>
          <a:prstGeom prst="rect">
            <a:avLst/>
          </a:prstGeom>
          <a:noFill/>
        </p:spPr>
        <p:txBody>
          <a:bodyPr wrap="square">
            <a:spAutoFit/>
          </a:bodyPr>
          <a:lstStyle/>
          <a:p>
            <a:pPr algn="l">
              <a:lnSpc>
                <a:spcPts val="2143"/>
              </a:lnSpc>
              <a:spcBef>
                <a:spcPts val="1029"/>
              </a:spcBef>
              <a:spcAft>
                <a:spcPts val="1029"/>
              </a:spcAft>
              <a:buNone/>
            </a:pPr>
            <a:r>
              <a:rPr lang="en-US" b="1" i="0" dirty="0">
                <a:solidFill>
                  <a:schemeClr val="tx2">
                    <a:lumMod val="50000"/>
                  </a:schemeClr>
                </a:solidFill>
                <a:effectLst/>
                <a:latin typeface="Times New Roman" panose="02020603050405020304" pitchFamily="18" charset="0"/>
                <a:cs typeface="Times New Roman" panose="02020603050405020304" pitchFamily="18" charset="0"/>
              </a:rPr>
              <a:t>What it shows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How many H-bonds form over time (critical for stability!).</a:t>
            </a:r>
            <a:br>
              <a:rPr lang="en-US" b="0" i="0" dirty="0">
                <a:solidFill>
                  <a:schemeClr val="tx2">
                    <a:lumMod val="50000"/>
                  </a:schemeClr>
                </a:solidFill>
                <a:effectLst/>
                <a:latin typeface="Times New Roman" panose="02020603050405020304" pitchFamily="18" charset="0"/>
                <a:cs typeface="Times New Roman" panose="02020603050405020304" pitchFamily="18" charset="0"/>
              </a:rPr>
            </a:br>
            <a:r>
              <a:rPr lang="en-US" b="1" i="0" dirty="0">
                <a:solidFill>
                  <a:schemeClr val="tx2">
                    <a:lumMod val="50000"/>
                  </a:schemeClr>
                </a:solidFill>
                <a:effectLst/>
                <a:latin typeface="Times New Roman" panose="02020603050405020304" pitchFamily="18" charset="0"/>
                <a:cs typeface="Times New Roman" panose="02020603050405020304" pitchFamily="18" charset="0"/>
              </a:rPr>
              <a:t>Key Points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a:p>
            <a:pPr algn="l">
              <a:lnSpc>
                <a:spcPts val="2143"/>
              </a:lnSpc>
              <a:spcBef>
                <a:spcPts val="1029"/>
              </a:spcBef>
              <a:spcAft>
                <a:spcPts val="1029"/>
              </a:spcAft>
              <a:buFont typeface="Arial" panose="020B0604020202020204" pitchFamily="34" charset="0"/>
              <a:buChar char="•"/>
            </a:pPr>
            <a:r>
              <a:rPr lang="en-US" b="1" i="0" dirty="0">
                <a:solidFill>
                  <a:schemeClr val="tx2">
                    <a:lumMod val="50000"/>
                  </a:schemeClr>
                </a:solidFill>
                <a:effectLst/>
                <a:latin typeface="Times New Roman" panose="02020603050405020304" pitchFamily="18" charset="0"/>
                <a:cs typeface="Times New Roman" panose="02020603050405020304" pitchFamily="18" charset="0"/>
              </a:rPr>
              <a:t>More H-bonds = stronger binding</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a:p>
            <a:pPr algn="l">
              <a:lnSpc>
                <a:spcPts val="2143"/>
              </a:lnSpc>
              <a:spcBef>
                <a:spcPts val="300"/>
              </a:spcBef>
              <a:spcAft>
                <a:spcPts val="1029"/>
              </a:spcAft>
              <a:buFont typeface="Arial" panose="020B0604020202020204" pitchFamily="34" charset="0"/>
              <a:buChar char="•"/>
            </a:pPr>
            <a:r>
              <a:rPr lang="en-US" b="0" i="1" dirty="0">
                <a:solidFill>
                  <a:schemeClr val="tx2">
                    <a:lumMod val="50000"/>
                  </a:schemeClr>
                </a:solidFill>
                <a:effectLst/>
                <a:latin typeface="Times New Roman" panose="02020603050405020304" pitchFamily="18" charset="0"/>
                <a:cs typeface="Times New Roman" panose="02020603050405020304" pitchFamily="18" charset="0"/>
              </a:rPr>
              <a:t> Conclusion</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dirty="0">
                <a:solidFill>
                  <a:schemeClr val="tx2">
                    <a:lumMod val="50000"/>
                  </a:schemeClr>
                </a:solidFill>
                <a:latin typeface="Times New Roman" panose="02020603050405020304" pitchFamily="18" charset="0"/>
                <a:cs typeface="Times New Roman" panose="02020603050405020304" pitchFamily="18" charset="0"/>
              </a:rPr>
              <a:t>our</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protein/AMP maintains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structural integrity</a:t>
            </a:r>
            <a:endParaRPr lang="en-US" b="0" i="0" dirty="0">
              <a:solidFill>
                <a:schemeClr val="tx2">
                  <a:lumMod val="50000"/>
                </a:schemeClr>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B607953-EECC-763A-F31D-E0BEB10CDE1C}"/>
              </a:ext>
            </a:extLst>
          </p:cNvPr>
          <p:cNvSpPr txBox="1"/>
          <p:nvPr/>
        </p:nvSpPr>
        <p:spPr>
          <a:xfrm>
            <a:off x="5764943" y="690270"/>
            <a:ext cx="6096000" cy="2131353"/>
          </a:xfrm>
          <a:prstGeom prst="rect">
            <a:avLst/>
          </a:prstGeom>
          <a:noFill/>
        </p:spPr>
        <p:txBody>
          <a:bodyPr wrap="square">
            <a:spAutoFit/>
          </a:bodyPr>
          <a:lstStyle/>
          <a:p>
            <a:pPr algn="l">
              <a:lnSpc>
                <a:spcPts val="2143"/>
              </a:lnSpc>
              <a:spcBef>
                <a:spcPts val="1029"/>
              </a:spcBef>
              <a:spcAft>
                <a:spcPts val="1029"/>
              </a:spcAft>
              <a:buNone/>
            </a:pPr>
            <a:r>
              <a:rPr lang="en-US" b="1" i="0" dirty="0">
                <a:solidFill>
                  <a:schemeClr val="tx2">
                    <a:lumMod val="50000"/>
                  </a:schemeClr>
                </a:solidFill>
                <a:effectLst/>
                <a:latin typeface="Times New Roman" panose="02020603050405020304" pitchFamily="18" charset="0"/>
                <a:cs typeface="Times New Roman" panose="02020603050405020304" pitchFamily="18" charset="0"/>
              </a:rPr>
              <a:t>What it shows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Which parts of </a:t>
            </a:r>
            <a:r>
              <a:rPr lang="en-US" dirty="0">
                <a:solidFill>
                  <a:schemeClr val="tx2">
                    <a:lumMod val="50000"/>
                  </a:schemeClr>
                </a:solidFill>
                <a:latin typeface="Times New Roman" panose="02020603050405020304" pitchFamily="18" charset="0"/>
                <a:cs typeface="Times New Roman" panose="02020603050405020304" pitchFamily="18" charset="0"/>
              </a:rPr>
              <a:t>our</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protein/AMP are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flexible</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(peaks) or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rigid</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(flat areas).</a:t>
            </a:r>
            <a:br>
              <a:rPr lang="en-US" b="0" i="0" dirty="0">
                <a:solidFill>
                  <a:schemeClr val="tx2">
                    <a:lumMod val="50000"/>
                  </a:schemeClr>
                </a:solidFill>
                <a:effectLst/>
                <a:latin typeface="Times New Roman" panose="02020603050405020304" pitchFamily="18" charset="0"/>
                <a:cs typeface="Times New Roman" panose="02020603050405020304" pitchFamily="18" charset="0"/>
              </a:rPr>
            </a:br>
            <a:r>
              <a:rPr lang="en-US" b="1" i="0" dirty="0">
                <a:solidFill>
                  <a:schemeClr val="tx2">
                    <a:lumMod val="50000"/>
                  </a:schemeClr>
                </a:solidFill>
                <a:effectLst/>
                <a:latin typeface="Times New Roman" panose="02020603050405020304" pitchFamily="18" charset="0"/>
                <a:cs typeface="Times New Roman" panose="02020603050405020304" pitchFamily="18" charset="0"/>
              </a:rPr>
              <a:t>Key Points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a:p>
            <a:pPr algn="l">
              <a:lnSpc>
                <a:spcPts val="2143"/>
              </a:lnSpc>
              <a:spcBef>
                <a:spcPts val="1029"/>
              </a:spcBef>
              <a:spcAft>
                <a:spcPts val="1029"/>
              </a:spcAft>
              <a:buFont typeface="Arial" panose="020B0604020202020204" pitchFamily="34" charset="0"/>
              <a:buChar char="•"/>
            </a:pPr>
            <a:r>
              <a:rPr lang="en-US" b="0" i="0" dirty="0">
                <a:solidFill>
                  <a:schemeClr val="tx2">
                    <a:lumMod val="50000"/>
                  </a:schemeClr>
                </a:solidFill>
                <a:effectLst/>
                <a:latin typeface="Times New Roman" panose="02020603050405020304" pitchFamily="18" charset="0"/>
                <a:cs typeface="Times New Roman" panose="02020603050405020304" pitchFamily="18" charset="0"/>
              </a:rPr>
              <a:t>Flat regions =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stable helices/sheets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a:p>
            <a:pPr algn="l">
              <a:lnSpc>
                <a:spcPts val="2143"/>
              </a:lnSpc>
              <a:spcBef>
                <a:spcPts val="300"/>
              </a:spcBef>
              <a:spcAft>
                <a:spcPts val="1029"/>
              </a:spcAft>
              <a:buFont typeface="Arial" panose="020B0604020202020204" pitchFamily="34" charset="0"/>
              <a:buChar char="•"/>
            </a:pPr>
            <a:r>
              <a:rPr lang="en-US" b="0" i="1" dirty="0">
                <a:solidFill>
                  <a:schemeClr val="tx2">
                    <a:lumMod val="50000"/>
                  </a:schemeClr>
                </a:solidFill>
                <a:effectLst/>
                <a:latin typeface="Times New Roman" panose="02020603050405020304" pitchFamily="18" charset="0"/>
                <a:cs typeface="Times New Roman" panose="02020603050405020304" pitchFamily="18" charset="0"/>
              </a:rPr>
              <a:t> Conclusion</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Flexible areas might be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binding sites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or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functional regions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EC879781-CD1F-7440-4AFB-28DC3BAE0830}"/>
              </a:ext>
            </a:extLst>
          </p:cNvPr>
          <p:cNvSpPr txBox="1"/>
          <p:nvPr/>
        </p:nvSpPr>
        <p:spPr>
          <a:xfrm>
            <a:off x="865238" y="154940"/>
            <a:ext cx="4290104" cy="461665"/>
          </a:xfrm>
          <a:prstGeom prst="rect">
            <a:avLst/>
          </a:prstGeom>
          <a:noFill/>
          <a:ln w="19050">
            <a:solidFill>
              <a:srgbClr val="00B0F0"/>
            </a:solidFill>
          </a:ln>
        </p:spPr>
        <p:txBody>
          <a:bodyPr wrap="square">
            <a:spAutoFit/>
          </a:bodyPr>
          <a:lstStyle/>
          <a:p>
            <a:pPr algn="l">
              <a:spcBef>
                <a:spcPts val="1372"/>
              </a:spcBef>
              <a:spcAft>
                <a:spcPts val="1029"/>
              </a:spcAft>
              <a:buNone/>
            </a:pPr>
            <a:r>
              <a:rPr lang="en-US" sz="2400" b="1" dirty="0">
                <a:solidFill>
                  <a:schemeClr val="tx2">
                    <a:lumMod val="50000"/>
                  </a:schemeClr>
                </a:solidFill>
                <a:latin typeface="Times New Roman" panose="02020603050405020304" pitchFamily="18" charset="0"/>
                <a:cs typeface="Times New Roman" panose="02020603050405020304" pitchFamily="18" charset="0"/>
              </a:rPr>
              <a:t>Root Mean Square Fluctuation </a:t>
            </a:r>
            <a:endParaRPr lang="en-US" sz="2400" b="0" i="0" dirty="0">
              <a:solidFill>
                <a:schemeClr val="tx2">
                  <a:lumMod val="50000"/>
                </a:schemeClr>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71589DF-08E9-E243-E581-4874ACCE4D20}"/>
              </a:ext>
            </a:extLst>
          </p:cNvPr>
          <p:cNvSpPr txBox="1"/>
          <p:nvPr/>
        </p:nvSpPr>
        <p:spPr>
          <a:xfrm>
            <a:off x="8206697" y="6266130"/>
            <a:ext cx="2530129" cy="461665"/>
          </a:xfrm>
          <a:prstGeom prst="rect">
            <a:avLst/>
          </a:prstGeom>
          <a:noFill/>
          <a:ln w="19050">
            <a:solidFill>
              <a:srgbClr val="00B0F0"/>
            </a:solidFill>
          </a:ln>
        </p:spPr>
        <p:txBody>
          <a:bodyPr wrap="square">
            <a:spAutoFit/>
          </a:bodyPr>
          <a:lstStyle/>
          <a:p>
            <a:pPr algn="l">
              <a:spcBef>
                <a:spcPts val="1372"/>
              </a:spcBef>
              <a:spcAft>
                <a:spcPts val="1029"/>
              </a:spcAft>
              <a:buNone/>
            </a:pPr>
            <a:r>
              <a:rPr lang="en-US" sz="2400" b="1" i="0" dirty="0">
                <a:solidFill>
                  <a:schemeClr val="tx2">
                    <a:lumMod val="50000"/>
                  </a:schemeClr>
                </a:solidFill>
                <a:effectLst/>
                <a:latin typeface="Times New Roman" panose="02020603050405020304" pitchFamily="18" charset="0"/>
                <a:cs typeface="Times New Roman" panose="02020603050405020304" pitchFamily="18" charset="0"/>
              </a:rPr>
              <a:t>Hydrogen Bonds</a:t>
            </a:r>
          </a:p>
        </p:txBody>
      </p:sp>
      <p:pic>
        <p:nvPicPr>
          <p:cNvPr id="8" name="Picture 7">
            <a:extLst>
              <a:ext uri="{FF2B5EF4-FFF2-40B4-BE49-F238E27FC236}">
                <a16:creationId xmlns:a16="http://schemas.microsoft.com/office/drawing/2014/main" id="{DEA6F30D-ABA8-77CB-F3FC-600DDDDCC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571" y="3198031"/>
            <a:ext cx="4860372" cy="2969699"/>
          </a:xfrm>
          <a:prstGeom prst="rect">
            <a:avLst/>
          </a:prstGeom>
        </p:spPr>
      </p:pic>
    </p:spTree>
    <p:extLst>
      <p:ext uri="{BB962C8B-B14F-4D97-AF65-F5344CB8AC3E}">
        <p14:creationId xmlns:p14="http://schemas.microsoft.com/office/powerpoint/2010/main" val="4062890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ECA3CC-9DAC-D2DD-EEB4-D8BF6D8A8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30" y="760094"/>
            <a:ext cx="5340005" cy="2970144"/>
          </a:xfrm>
          <a:prstGeom prst="rect">
            <a:avLst/>
          </a:prstGeom>
        </p:spPr>
      </p:pic>
      <p:pic>
        <p:nvPicPr>
          <p:cNvPr id="3" name="Picture 2">
            <a:extLst>
              <a:ext uri="{FF2B5EF4-FFF2-40B4-BE49-F238E27FC236}">
                <a16:creationId xmlns:a16="http://schemas.microsoft.com/office/drawing/2014/main" id="{373C9C9F-1581-5DB8-6EEC-55B2B30F5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099" y="2913926"/>
            <a:ext cx="5511871" cy="3312669"/>
          </a:xfrm>
          <a:prstGeom prst="rect">
            <a:avLst/>
          </a:prstGeom>
        </p:spPr>
      </p:pic>
      <p:sp>
        <p:nvSpPr>
          <p:cNvPr id="4" name="TextBox 3">
            <a:extLst>
              <a:ext uri="{FF2B5EF4-FFF2-40B4-BE49-F238E27FC236}">
                <a16:creationId xmlns:a16="http://schemas.microsoft.com/office/drawing/2014/main" id="{D3A35BB8-B4AD-B820-B159-2E685FB67974}"/>
              </a:ext>
            </a:extLst>
          </p:cNvPr>
          <p:cNvSpPr txBox="1"/>
          <p:nvPr/>
        </p:nvSpPr>
        <p:spPr>
          <a:xfrm>
            <a:off x="5902258" y="604836"/>
            <a:ext cx="6096000" cy="2993127"/>
          </a:xfrm>
          <a:prstGeom prst="rect">
            <a:avLst/>
          </a:prstGeom>
          <a:noFill/>
        </p:spPr>
        <p:txBody>
          <a:bodyPr wrap="square">
            <a:spAutoFit/>
          </a:bodyPr>
          <a:lstStyle/>
          <a:p>
            <a:pPr algn="l">
              <a:lnSpc>
                <a:spcPts val="2143"/>
              </a:lnSpc>
              <a:spcBef>
                <a:spcPts val="1029"/>
              </a:spcBef>
              <a:spcAft>
                <a:spcPts val="1029"/>
              </a:spcAft>
              <a:buNone/>
            </a:pPr>
            <a:r>
              <a:rPr lang="en-US" b="1" i="0" dirty="0">
                <a:solidFill>
                  <a:srgbClr val="404040"/>
                </a:solidFill>
                <a:effectLst/>
                <a:latin typeface="Times New Roman" panose="02020603050405020304" pitchFamily="18" charset="0"/>
                <a:cs typeface="Times New Roman" panose="02020603050405020304" pitchFamily="18" charset="0"/>
              </a:rPr>
              <a:t>What it shows</a:t>
            </a:r>
            <a:r>
              <a:rPr lang="en-US" b="0" i="0" dirty="0">
                <a:solidFill>
                  <a:srgbClr val="404040"/>
                </a:solidFill>
                <a:effectLst/>
                <a:latin typeface="Times New Roman" panose="02020603050405020304" pitchFamily="18" charset="0"/>
                <a:cs typeface="Times New Roman" panose="02020603050405020304" pitchFamily="18" charset="0"/>
              </a:rPr>
              <a:t>: How much surface is </a:t>
            </a:r>
            <a:r>
              <a:rPr lang="en-US" b="1" i="0" dirty="0">
                <a:solidFill>
                  <a:srgbClr val="404040"/>
                </a:solidFill>
                <a:effectLst/>
                <a:latin typeface="Times New Roman" panose="02020603050405020304" pitchFamily="18" charset="0"/>
                <a:cs typeface="Times New Roman" panose="02020603050405020304" pitchFamily="18" charset="0"/>
              </a:rPr>
              <a:t>exposed to water</a:t>
            </a:r>
            <a:r>
              <a:rPr lang="en-US" b="0" i="0" dirty="0">
                <a:solidFill>
                  <a:srgbClr val="404040"/>
                </a:solidFill>
                <a:effectLst/>
                <a:latin typeface="Times New Roman" panose="02020603050405020304" pitchFamily="18" charset="0"/>
                <a:cs typeface="Times New Roman" panose="02020603050405020304" pitchFamily="18" charset="0"/>
              </a:rPr>
              <a:t> (hides hydrophobic cores).</a:t>
            </a:r>
            <a:br>
              <a:rPr lang="en-US" b="0" i="0" dirty="0">
                <a:solidFill>
                  <a:srgbClr val="404040"/>
                </a:solidFill>
                <a:effectLst/>
                <a:latin typeface="Times New Roman" panose="02020603050405020304" pitchFamily="18" charset="0"/>
                <a:cs typeface="Times New Roman" panose="02020603050405020304" pitchFamily="18" charset="0"/>
              </a:rPr>
            </a:br>
            <a:r>
              <a:rPr lang="en-US" b="1" i="0" dirty="0">
                <a:solidFill>
                  <a:srgbClr val="404040"/>
                </a:solidFill>
                <a:effectLst/>
                <a:latin typeface="Times New Roman" panose="02020603050405020304" pitchFamily="18" charset="0"/>
                <a:cs typeface="Times New Roman" panose="02020603050405020304" pitchFamily="18" charset="0"/>
              </a:rPr>
              <a:t>Key Points</a:t>
            </a:r>
            <a:r>
              <a:rPr lang="en-US" b="0" i="0" dirty="0">
                <a:solidFill>
                  <a:srgbClr val="404040"/>
                </a:solidFill>
                <a:effectLst/>
                <a:latin typeface="Times New Roman" panose="02020603050405020304" pitchFamily="18" charset="0"/>
                <a:cs typeface="Times New Roman" panose="02020603050405020304" pitchFamily="18" charset="0"/>
              </a:rPr>
              <a:t>:</a:t>
            </a:r>
          </a:p>
          <a:p>
            <a:pPr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Times New Roman" panose="02020603050405020304" pitchFamily="18" charset="0"/>
                <a:cs typeface="Times New Roman" panose="02020603050405020304" pitchFamily="18" charset="0"/>
              </a:rPr>
              <a:t>Higher SASA in AMPs = </a:t>
            </a:r>
            <a:r>
              <a:rPr lang="en-US" b="1" i="0" dirty="0">
                <a:solidFill>
                  <a:srgbClr val="404040"/>
                </a:solidFill>
                <a:effectLst/>
                <a:latin typeface="Times New Roman" panose="02020603050405020304" pitchFamily="18" charset="0"/>
                <a:cs typeface="Times New Roman" panose="02020603050405020304" pitchFamily="18" charset="0"/>
              </a:rPr>
              <a:t>more water interaction</a:t>
            </a:r>
            <a:r>
              <a:rPr lang="en-US" b="0" i="0" dirty="0">
                <a:solidFill>
                  <a:srgbClr val="404040"/>
                </a:solidFill>
                <a:effectLst/>
                <a:latin typeface="Times New Roman" panose="02020603050405020304" pitchFamily="18" charset="0"/>
                <a:cs typeface="Times New Roman" panose="02020603050405020304" pitchFamily="18" charset="0"/>
              </a:rPr>
              <a:t> (may help disrupt bacteria).</a:t>
            </a:r>
          </a:p>
          <a:p>
            <a:pPr algn="l">
              <a:lnSpc>
                <a:spcPts val="2143"/>
              </a:lnSpc>
              <a:spcBef>
                <a:spcPts val="300"/>
              </a:spcBef>
              <a:spcAft>
                <a:spcPts val="1029"/>
              </a:spcAft>
              <a:buFont typeface="Arial" panose="020B0604020202020204" pitchFamily="34" charset="0"/>
              <a:buChar char="•"/>
            </a:pPr>
            <a:r>
              <a:rPr lang="en-US" b="0" i="1" dirty="0">
                <a:solidFill>
                  <a:srgbClr val="404040"/>
                </a:solidFill>
                <a:effectLst/>
                <a:latin typeface="Times New Roman" panose="02020603050405020304" pitchFamily="18" charset="0"/>
                <a:cs typeface="Times New Roman" panose="02020603050405020304" pitchFamily="18" charset="0"/>
              </a:rPr>
              <a:t>Conclusion</a:t>
            </a:r>
            <a:r>
              <a:rPr lang="en-US" b="0" i="0" dirty="0">
                <a:solidFill>
                  <a:srgbClr val="404040"/>
                </a:solidFill>
                <a:effectLst/>
                <a:latin typeface="Times New Roman" panose="02020603050405020304" pitchFamily="18" charset="0"/>
                <a:cs typeface="Times New Roman" panose="02020603050405020304" pitchFamily="18" charset="0"/>
              </a:rPr>
              <a:t>: </a:t>
            </a:r>
            <a:r>
              <a:rPr lang="en-US" dirty="0">
                <a:solidFill>
                  <a:srgbClr val="404040"/>
                </a:solidFill>
                <a:latin typeface="Times New Roman" panose="02020603050405020304" pitchFamily="18" charset="0"/>
                <a:cs typeface="Times New Roman" panose="02020603050405020304" pitchFamily="18" charset="0"/>
              </a:rPr>
              <a:t>Our</a:t>
            </a:r>
            <a:r>
              <a:rPr lang="en-US" b="0" i="0" dirty="0">
                <a:solidFill>
                  <a:srgbClr val="404040"/>
                </a:solidFill>
                <a:effectLst/>
                <a:latin typeface="Times New Roman" panose="02020603050405020304" pitchFamily="18" charset="0"/>
                <a:cs typeface="Times New Roman" panose="02020603050405020304" pitchFamily="18" charset="0"/>
              </a:rPr>
              <a:t> system is </a:t>
            </a:r>
            <a:r>
              <a:rPr lang="en-US" b="1" i="0" dirty="0">
                <a:solidFill>
                  <a:srgbClr val="404040"/>
                </a:solidFill>
                <a:effectLst/>
                <a:latin typeface="Times New Roman" panose="02020603050405020304" pitchFamily="18" charset="0"/>
                <a:cs typeface="Times New Roman" panose="02020603050405020304" pitchFamily="18" charset="0"/>
              </a:rPr>
              <a:t>properly folded</a:t>
            </a:r>
            <a:r>
              <a:rPr lang="en-US" b="0" i="0" dirty="0">
                <a:solidFill>
                  <a:srgbClr val="404040"/>
                </a:solidFill>
                <a:effectLst/>
                <a:latin typeface="Times New Roman" panose="02020603050405020304" pitchFamily="18" charset="0"/>
                <a:cs typeface="Times New Roman" panose="02020603050405020304" pitchFamily="18" charset="0"/>
              </a:rPr>
              <a:t> (no exposed hydrophobic patches).</a:t>
            </a:r>
          </a:p>
          <a:p>
            <a:pPr>
              <a:buNone/>
            </a:pP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7F286D-6130-53DD-1EA4-EA5C20CE58C5}"/>
              </a:ext>
            </a:extLst>
          </p:cNvPr>
          <p:cNvSpPr txBox="1"/>
          <p:nvPr/>
        </p:nvSpPr>
        <p:spPr>
          <a:xfrm>
            <a:off x="442453" y="3742964"/>
            <a:ext cx="6096000" cy="2836674"/>
          </a:xfrm>
          <a:prstGeom prst="rect">
            <a:avLst/>
          </a:prstGeom>
          <a:noFill/>
        </p:spPr>
        <p:txBody>
          <a:bodyPr wrap="square">
            <a:spAutoFit/>
          </a:bodyPr>
          <a:lstStyle/>
          <a:p>
            <a:pPr algn="l">
              <a:lnSpc>
                <a:spcPts val="2143"/>
              </a:lnSpc>
              <a:spcBef>
                <a:spcPts val="1029"/>
              </a:spcBef>
              <a:spcAft>
                <a:spcPts val="1029"/>
              </a:spcAft>
              <a:buNone/>
            </a:pPr>
            <a:r>
              <a:rPr lang="en-US" b="1" i="0" dirty="0">
                <a:solidFill>
                  <a:srgbClr val="404040"/>
                </a:solidFill>
                <a:effectLst/>
                <a:latin typeface="Times New Roman" panose="02020603050405020304" pitchFamily="18" charset="0"/>
                <a:cs typeface="Times New Roman" panose="02020603050405020304" pitchFamily="18" charset="0"/>
              </a:rPr>
              <a:t>What it shows</a:t>
            </a:r>
            <a:r>
              <a:rPr lang="en-US" b="0" i="0" dirty="0">
                <a:solidFill>
                  <a:srgbClr val="404040"/>
                </a:solidFill>
                <a:effectLst/>
                <a:latin typeface="Times New Roman" panose="02020603050405020304" pitchFamily="18" charset="0"/>
                <a:cs typeface="Times New Roman" panose="02020603050405020304" pitchFamily="18" charset="0"/>
              </a:rPr>
              <a:t>: Preferred </a:t>
            </a:r>
            <a:r>
              <a:rPr lang="en-US" b="1" i="0" dirty="0">
                <a:solidFill>
                  <a:srgbClr val="404040"/>
                </a:solidFill>
                <a:effectLst/>
                <a:latin typeface="Times New Roman" panose="02020603050405020304" pitchFamily="18" charset="0"/>
                <a:cs typeface="Times New Roman" panose="02020603050405020304" pitchFamily="18" charset="0"/>
              </a:rPr>
              <a:t>rotations of bonds</a:t>
            </a:r>
            <a:r>
              <a:rPr lang="en-US" b="0" i="0" dirty="0">
                <a:solidFill>
                  <a:srgbClr val="404040"/>
                </a:solidFill>
                <a:effectLst/>
                <a:latin typeface="Times New Roman" panose="02020603050405020304" pitchFamily="18" charset="0"/>
                <a:cs typeface="Times New Roman" panose="02020603050405020304" pitchFamily="18" charset="0"/>
              </a:rPr>
              <a:t> (like protein backbone twists).</a:t>
            </a:r>
            <a:br>
              <a:rPr lang="en-US" b="0" i="0" dirty="0">
                <a:solidFill>
                  <a:srgbClr val="404040"/>
                </a:solidFill>
                <a:effectLst/>
                <a:latin typeface="Times New Roman" panose="02020603050405020304" pitchFamily="18" charset="0"/>
                <a:cs typeface="Times New Roman" panose="02020603050405020304" pitchFamily="18" charset="0"/>
              </a:rPr>
            </a:br>
            <a:r>
              <a:rPr lang="en-US" b="1" i="0" dirty="0">
                <a:solidFill>
                  <a:srgbClr val="404040"/>
                </a:solidFill>
                <a:effectLst/>
                <a:latin typeface="Times New Roman" panose="02020603050405020304" pitchFamily="18" charset="0"/>
                <a:cs typeface="Times New Roman" panose="02020603050405020304" pitchFamily="18" charset="0"/>
              </a:rPr>
              <a:t>Key Points</a:t>
            </a:r>
            <a:r>
              <a:rPr lang="en-US" b="0" i="0" dirty="0">
                <a:solidFill>
                  <a:srgbClr val="404040"/>
                </a:solidFill>
                <a:effectLst/>
                <a:latin typeface="Times New Roman" panose="02020603050405020304" pitchFamily="18" charset="0"/>
                <a:cs typeface="Times New Roman" panose="02020603050405020304" pitchFamily="18" charset="0"/>
              </a:rPr>
              <a:t>:</a:t>
            </a: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Times New Roman" panose="02020603050405020304" pitchFamily="18" charset="0"/>
                <a:cs typeface="Times New Roman" panose="02020603050405020304" pitchFamily="18" charset="0"/>
              </a:rPr>
              <a:t>Sharp peaks (near -45°) = </a:t>
            </a:r>
            <a:r>
              <a:rPr lang="en-US" b="1" i="0" dirty="0">
                <a:solidFill>
                  <a:srgbClr val="404040"/>
                </a:solidFill>
                <a:effectLst/>
                <a:latin typeface="Times New Roman" panose="02020603050405020304" pitchFamily="18" charset="0"/>
                <a:cs typeface="Times New Roman" panose="02020603050405020304" pitchFamily="18" charset="0"/>
              </a:rPr>
              <a:t>stable conformations</a:t>
            </a:r>
            <a:r>
              <a:rPr lang="en-US" b="0" i="0" dirty="0">
                <a:solidFill>
                  <a:srgbClr val="404040"/>
                </a:solidFill>
                <a:effectLst/>
                <a:latin typeface="Times New Roman" panose="02020603050405020304" pitchFamily="18" charset="0"/>
                <a:cs typeface="Times New Roman" panose="02020603050405020304" pitchFamily="18" charset="0"/>
              </a:rPr>
              <a:t> (e.g., α-helices).</a:t>
            </a:r>
          </a:p>
          <a:p>
            <a:pPr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Times New Roman" panose="02020603050405020304" pitchFamily="18" charset="0"/>
                <a:cs typeface="Times New Roman" panose="02020603050405020304" pitchFamily="18" charset="0"/>
              </a:rPr>
              <a:t>Broad peaks = </a:t>
            </a:r>
            <a:r>
              <a:rPr lang="en-US" b="1" i="0" dirty="0">
                <a:solidFill>
                  <a:srgbClr val="404040"/>
                </a:solidFill>
                <a:effectLst/>
                <a:latin typeface="Times New Roman" panose="02020603050405020304" pitchFamily="18" charset="0"/>
                <a:cs typeface="Times New Roman" panose="02020603050405020304" pitchFamily="18" charset="0"/>
              </a:rPr>
              <a:t>flexible regions</a:t>
            </a:r>
            <a:r>
              <a:rPr lang="en-US" b="0" i="0" dirty="0">
                <a:solidFill>
                  <a:srgbClr val="404040"/>
                </a:solidFill>
                <a:effectLst/>
                <a:latin typeface="Times New Roman" panose="02020603050405020304" pitchFamily="18" charset="0"/>
                <a:cs typeface="Times New Roman" panose="02020603050405020304" pitchFamily="18" charset="0"/>
              </a:rPr>
              <a:t>.</a:t>
            </a:r>
          </a:p>
          <a:p>
            <a:pPr algn="l">
              <a:lnSpc>
                <a:spcPts val="2143"/>
              </a:lnSpc>
              <a:spcBef>
                <a:spcPts val="300"/>
              </a:spcBef>
              <a:spcAft>
                <a:spcPts val="1029"/>
              </a:spcAft>
              <a:buFont typeface="Arial" panose="020B0604020202020204" pitchFamily="34" charset="0"/>
              <a:buChar char="•"/>
            </a:pPr>
            <a:r>
              <a:rPr lang="en-US" b="0" i="1" dirty="0">
                <a:solidFill>
                  <a:srgbClr val="404040"/>
                </a:solidFill>
                <a:effectLst/>
                <a:latin typeface="Times New Roman" panose="02020603050405020304" pitchFamily="18" charset="0"/>
                <a:cs typeface="Times New Roman" panose="02020603050405020304" pitchFamily="18" charset="0"/>
              </a:rPr>
              <a:t>Conclusion</a:t>
            </a:r>
            <a:r>
              <a:rPr lang="en-US" b="0" i="0" dirty="0">
                <a:solidFill>
                  <a:srgbClr val="404040"/>
                </a:solidFill>
                <a:effectLst/>
                <a:latin typeface="Times New Roman" panose="02020603050405020304" pitchFamily="18" charset="0"/>
                <a:cs typeface="Times New Roman" panose="02020603050405020304" pitchFamily="18" charset="0"/>
              </a:rPr>
              <a:t>: </a:t>
            </a:r>
            <a:r>
              <a:rPr lang="en-US" dirty="0">
                <a:solidFill>
                  <a:srgbClr val="404040"/>
                </a:solidFill>
                <a:latin typeface="Times New Roman" panose="02020603050405020304" pitchFamily="18" charset="0"/>
                <a:cs typeface="Times New Roman" panose="02020603050405020304" pitchFamily="18" charset="0"/>
              </a:rPr>
              <a:t>our</a:t>
            </a:r>
            <a:r>
              <a:rPr lang="en-US" b="0" i="0" dirty="0">
                <a:solidFill>
                  <a:srgbClr val="404040"/>
                </a:solidFill>
                <a:effectLst/>
                <a:latin typeface="Times New Roman" panose="02020603050405020304" pitchFamily="18" charset="0"/>
                <a:cs typeface="Times New Roman" panose="02020603050405020304" pitchFamily="18" charset="0"/>
              </a:rPr>
              <a:t> protein/AMP has </a:t>
            </a:r>
            <a:r>
              <a:rPr lang="en-US" b="1" i="0" dirty="0">
                <a:solidFill>
                  <a:srgbClr val="404040"/>
                </a:solidFill>
                <a:effectLst/>
                <a:latin typeface="Times New Roman" panose="02020603050405020304" pitchFamily="18" charset="0"/>
                <a:cs typeface="Times New Roman" panose="02020603050405020304" pitchFamily="18" charset="0"/>
              </a:rPr>
              <a:t>well-defined structures</a:t>
            </a:r>
            <a:r>
              <a:rPr lang="en-US" b="0" i="0" dirty="0">
                <a:solidFill>
                  <a:srgbClr val="404040"/>
                </a:solidFill>
                <a:effectLst/>
                <a:latin typeface="Times New Roman" panose="02020603050405020304" pitchFamily="18" charset="0"/>
                <a:cs typeface="Times New Roman" panose="02020603050405020304" pitchFamily="18" charset="0"/>
              </a:rPr>
              <a:t> (no random folding).</a:t>
            </a:r>
          </a:p>
        </p:txBody>
      </p:sp>
      <p:sp>
        <p:nvSpPr>
          <p:cNvPr id="6" name="TextBox 5">
            <a:extLst>
              <a:ext uri="{FF2B5EF4-FFF2-40B4-BE49-F238E27FC236}">
                <a16:creationId xmlns:a16="http://schemas.microsoft.com/office/drawing/2014/main" id="{846E0E11-38AA-131D-A72C-350950D4FDFD}"/>
              </a:ext>
            </a:extLst>
          </p:cNvPr>
          <p:cNvSpPr txBox="1"/>
          <p:nvPr/>
        </p:nvSpPr>
        <p:spPr>
          <a:xfrm>
            <a:off x="820146" y="229284"/>
            <a:ext cx="4420447" cy="375552"/>
          </a:xfrm>
          <a:prstGeom prst="rect">
            <a:avLst/>
          </a:prstGeom>
          <a:noFill/>
          <a:ln w="19050">
            <a:solidFill>
              <a:srgbClr val="00B0F0"/>
            </a:solidFill>
          </a:ln>
        </p:spPr>
        <p:txBody>
          <a:bodyPr wrap="square">
            <a:spAutoFit/>
          </a:bodyPr>
          <a:lstStyle/>
          <a:p>
            <a:pPr algn="ctr">
              <a:lnSpc>
                <a:spcPts val="2143"/>
              </a:lnSpc>
              <a:spcBef>
                <a:spcPts val="1029"/>
              </a:spcBef>
              <a:spcAft>
                <a:spcPts val="1029"/>
              </a:spcAft>
              <a:buNone/>
            </a:pPr>
            <a:r>
              <a:rPr lang="en-US" sz="2400" b="1" i="0" dirty="0">
                <a:solidFill>
                  <a:srgbClr val="404040"/>
                </a:solidFill>
                <a:effectLst/>
                <a:latin typeface="Times New Roman" panose="02020603050405020304" pitchFamily="18" charset="0"/>
                <a:cs typeface="Times New Roman" panose="02020603050405020304" pitchFamily="18" charset="0"/>
              </a:rPr>
              <a:t>Solvent Accessible Surface Area</a:t>
            </a:r>
          </a:p>
        </p:txBody>
      </p:sp>
      <p:sp>
        <p:nvSpPr>
          <p:cNvPr id="7" name="TextBox 6">
            <a:extLst>
              <a:ext uri="{FF2B5EF4-FFF2-40B4-BE49-F238E27FC236}">
                <a16:creationId xmlns:a16="http://schemas.microsoft.com/office/drawing/2014/main" id="{676D455E-B6CD-628F-56BC-E8C415176987}"/>
              </a:ext>
            </a:extLst>
          </p:cNvPr>
          <p:cNvSpPr txBox="1"/>
          <p:nvPr/>
        </p:nvSpPr>
        <p:spPr>
          <a:xfrm>
            <a:off x="7616536" y="6325529"/>
            <a:ext cx="3362632" cy="375552"/>
          </a:xfrm>
          <a:prstGeom prst="rect">
            <a:avLst/>
          </a:prstGeom>
          <a:noFill/>
          <a:ln w="19050">
            <a:solidFill>
              <a:srgbClr val="00B0F0"/>
            </a:solidFill>
          </a:ln>
        </p:spPr>
        <p:txBody>
          <a:bodyPr wrap="square">
            <a:spAutoFit/>
          </a:bodyPr>
          <a:lstStyle/>
          <a:p>
            <a:pPr algn="ctr">
              <a:lnSpc>
                <a:spcPts val="2143"/>
              </a:lnSpc>
              <a:spcBef>
                <a:spcPts val="1029"/>
              </a:spcBef>
              <a:spcAft>
                <a:spcPts val="1029"/>
              </a:spcAft>
              <a:buNone/>
            </a:pPr>
            <a:r>
              <a:rPr lang="en-US" sz="2400" b="1" i="0" dirty="0">
                <a:solidFill>
                  <a:srgbClr val="404040"/>
                </a:solidFill>
                <a:effectLst/>
                <a:latin typeface="Times New Roman" panose="02020603050405020304" pitchFamily="18" charset="0"/>
                <a:cs typeface="Times New Roman" panose="02020603050405020304" pitchFamily="18" charset="0"/>
              </a:rPr>
              <a:t>Average Angle</a:t>
            </a:r>
          </a:p>
        </p:txBody>
      </p:sp>
    </p:spTree>
    <p:extLst>
      <p:ext uri="{BB962C8B-B14F-4D97-AF65-F5344CB8AC3E}">
        <p14:creationId xmlns:p14="http://schemas.microsoft.com/office/powerpoint/2010/main" val="88085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2475D-B503-B673-1753-62E0678CA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52" y="1060139"/>
            <a:ext cx="5279442" cy="3050086"/>
          </a:xfrm>
          <a:prstGeom prst="rect">
            <a:avLst/>
          </a:prstGeom>
        </p:spPr>
      </p:pic>
      <p:sp>
        <p:nvSpPr>
          <p:cNvPr id="3" name="TextBox 2">
            <a:extLst>
              <a:ext uri="{FF2B5EF4-FFF2-40B4-BE49-F238E27FC236}">
                <a16:creationId xmlns:a16="http://schemas.microsoft.com/office/drawing/2014/main" id="{E5FBB6FD-55CB-4172-EE5D-55FBCC4C2D1D}"/>
              </a:ext>
            </a:extLst>
          </p:cNvPr>
          <p:cNvSpPr txBox="1"/>
          <p:nvPr/>
        </p:nvSpPr>
        <p:spPr>
          <a:xfrm>
            <a:off x="6096000" y="1424608"/>
            <a:ext cx="6096000" cy="2154436"/>
          </a:xfrm>
          <a:prstGeom prst="rect">
            <a:avLst/>
          </a:prstGeom>
          <a:noFill/>
        </p:spPr>
        <p:txBody>
          <a:bodyPr wrap="square">
            <a:spAutoFit/>
          </a:bodyPr>
          <a:lstStyle/>
          <a:p>
            <a:pPr algn="l">
              <a:spcBef>
                <a:spcPts val="1372"/>
              </a:spcBef>
              <a:spcAft>
                <a:spcPts val="1029"/>
              </a:spcAft>
              <a:buNone/>
            </a:pPr>
            <a:r>
              <a:rPr lang="en-US" b="1" i="0" dirty="0">
                <a:solidFill>
                  <a:schemeClr val="tx2">
                    <a:lumMod val="50000"/>
                  </a:schemeClr>
                </a:solidFill>
                <a:effectLst/>
                <a:latin typeface="Times New Roman" panose="02020603050405020304" pitchFamily="18" charset="0"/>
                <a:cs typeface="Times New Roman" panose="02020603050405020304" pitchFamily="18" charset="0"/>
              </a:rPr>
              <a:t>What it shows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Whether </a:t>
            </a:r>
            <a:r>
              <a:rPr lang="en-US" dirty="0">
                <a:solidFill>
                  <a:schemeClr val="tx2">
                    <a:lumMod val="50000"/>
                  </a:schemeClr>
                </a:solidFill>
                <a:latin typeface="Times New Roman" panose="02020603050405020304" pitchFamily="18" charset="0"/>
                <a:cs typeface="Times New Roman" panose="02020603050405020304" pitchFamily="18" charset="0"/>
              </a:rPr>
              <a:t>our</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simulation ran correctly (no crashes/errors).</a:t>
            </a:r>
            <a:br>
              <a:rPr lang="en-US" b="0" i="0" dirty="0">
                <a:solidFill>
                  <a:schemeClr val="tx2">
                    <a:lumMod val="50000"/>
                  </a:schemeClr>
                </a:solidFill>
                <a:effectLst/>
                <a:latin typeface="Times New Roman" panose="02020603050405020304" pitchFamily="18" charset="0"/>
                <a:cs typeface="Times New Roman" panose="02020603050405020304" pitchFamily="18" charset="0"/>
              </a:rPr>
            </a:br>
            <a:r>
              <a:rPr lang="en-US" b="1" i="0" dirty="0">
                <a:solidFill>
                  <a:schemeClr val="tx2">
                    <a:lumMod val="50000"/>
                  </a:schemeClr>
                </a:solidFill>
                <a:effectLst/>
                <a:latin typeface="Times New Roman" panose="02020603050405020304" pitchFamily="18" charset="0"/>
                <a:cs typeface="Times New Roman" panose="02020603050405020304" pitchFamily="18" charset="0"/>
              </a:rPr>
              <a:t>Key Points</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a:p>
            <a:pPr algn="l">
              <a:lnSpc>
                <a:spcPts val="2143"/>
              </a:lnSpc>
              <a:spcBef>
                <a:spcPts val="1029"/>
              </a:spcBef>
              <a:spcAft>
                <a:spcPts val="1029"/>
              </a:spcAft>
              <a:buFont typeface="Arial" panose="020B0604020202020204" pitchFamily="34" charset="0"/>
              <a:buChar char="•"/>
            </a:pPr>
            <a:r>
              <a:rPr lang="en-US" b="0" i="0" dirty="0">
                <a:solidFill>
                  <a:schemeClr val="tx2">
                    <a:lumMod val="50000"/>
                  </a:schemeClr>
                </a:solidFill>
                <a:effectLst/>
                <a:latin typeface="Times New Roman" panose="02020603050405020304" pitchFamily="18" charset="0"/>
                <a:cs typeface="Times New Roman" panose="02020603050405020304" pitchFamily="18" charset="0"/>
              </a:rPr>
              <a:t>Energy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stabilizes quickly</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(after 0.005ns) =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good equilibration</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a:t>
            </a:r>
          </a:p>
          <a:p>
            <a:pPr algn="l">
              <a:lnSpc>
                <a:spcPts val="2143"/>
              </a:lnSpc>
              <a:spcBef>
                <a:spcPts val="300"/>
              </a:spcBef>
              <a:spcAft>
                <a:spcPts val="1029"/>
              </a:spcAft>
              <a:buFont typeface="Arial" panose="020B0604020202020204" pitchFamily="34" charset="0"/>
              <a:buChar char="•"/>
            </a:pPr>
            <a:r>
              <a:rPr lang="en-US" b="0" i="1" dirty="0">
                <a:solidFill>
                  <a:schemeClr val="tx2">
                    <a:lumMod val="50000"/>
                  </a:schemeClr>
                </a:solidFill>
                <a:effectLst/>
                <a:latin typeface="Times New Roman" panose="02020603050405020304" pitchFamily="18" charset="0"/>
                <a:cs typeface="Times New Roman" panose="02020603050405020304" pitchFamily="18" charset="0"/>
              </a:rPr>
              <a:t>Conclusion</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our simulation is </a:t>
            </a:r>
            <a:r>
              <a:rPr lang="en-US" b="1" i="0" dirty="0">
                <a:solidFill>
                  <a:schemeClr val="tx2">
                    <a:lumMod val="50000"/>
                  </a:schemeClr>
                </a:solidFill>
                <a:effectLst/>
                <a:latin typeface="Times New Roman" panose="02020603050405020304" pitchFamily="18" charset="0"/>
                <a:cs typeface="Times New Roman" panose="02020603050405020304" pitchFamily="18" charset="0"/>
              </a:rPr>
              <a:t>reliable</a:t>
            </a:r>
            <a:r>
              <a:rPr lang="en-US" b="0" i="0" dirty="0">
                <a:solidFill>
                  <a:schemeClr val="tx2">
                    <a:lumMod val="50000"/>
                  </a:schemeClr>
                </a:solidFill>
                <a:effectLst/>
                <a:latin typeface="Times New Roman" panose="02020603050405020304" pitchFamily="18" charset="0"/>
                <a:cs typeface="Times New Roman" panose="02020603050405020304" pitchFamily="18" charset="0"/>
              </a:rPr>
              <a:t> for analysis.</a:t>
            </a:r>
          </a:p>
        </p:txBody>
      </p:sp>
      <p:sp>
        <p:nvSpPr>
          <p:cNvPr id="4" name="TextBox 3">
            <a:extLst>
              <a:ext uri="{FF2B5EF4-FFF2-40B4-BE49-F238E27FC236}">
                <a16:creationId xmlns:a16="http://schemas.microsoft.com/office/drawing/2014/main" id="{D78494A6-2FC7-086C-9A9E-1B35A48603FA}"/>
              </a:ext>
            </a:extLst>
          </p:cNvPr>
          <p:cNvSpPr txBox="1"/>
          <p:nvPr/>
        </p:nvSpPr>
        <p:spPr>
          <a:xfrm>
            <a:off x="1150615" y="460481"/>
            <a:ext cx="4404850" cy="461665"/>
          </a:xfrm>
          <a:prstGeom prst="rect">
            <a:avLst/>
          </a:prstGeom>
          <a:noFill/>
          <a:ln w="19050">
            <a:solidFill>
              <a:srgbClr val="00B0F0"/>
            </a:solidFill>
          </a:ln>
        </p:spPr>
        <p:txBody>
          <a:bodyPr wrap="square">
            <a:spAutoFit/>
          </a:bodyPr>
          <a:lstStyle/>
          <a:p>
            <a:pPr algn="ctr">
              <a:spcBef>
                <a:spcPts val="1372"/>
              </a:spcBef>
              <a:spcAft>
                <a:spcPts val="1029"/>
              </a:spcAft>
              <a:buNone/>
            </a:pPr>
            <a:r>
              <a:rPr lang="en-US" sz="2400" b="1" i="0" dirty="0">
                <a:solidFill>
                  <a:schemeClr val="tx2">
                    <a:lumMod val="50000"/>
                  </a:schemeClr>
                </a:solidFill>
                <a:effectLst/>
                <a:latin typeface="Times New Roman" panose="02020603050405020304" pitchFamily="18" charset="0"/>
                <a:cs typeface="Times New Roman" panose="02020603050405020304" pitchFamily="18" charset="0"/>
              </a:rPr>
              <a:t>Potential Energy Graph</a:t>
            </a:r>
            <a:endParaRPr lang="en-US" sz="2400" b="0" i="0" dirty="0">
              <a:solidFill>
                <a:schemeClr val="tx2">
                  <a:lumMod val="50000"/>
                </a:schemeClr>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6171106-B927-C231-8D04-C4CBB227D25C}"/>
              </a:ext>
            </a:extLst>
          </p:cNvPr>
          <p:cNvSpPr txBox="1"/>
          <p:nvPr/>
        </p:nvSpPr>
        <p:spPr>
          <a:xfrm>
            <a:off x="442452" y="4694728"/>
            <a:ext cx="11307096" cy="1477328"/>
          </a:xfrm>
          <a:prstGeom prst="rect">
            <a:avLst/>
          </a:prstGeom>
          <a:noFill/>
          <a:ln w="28575">
            <a:solidFill>
              <a:schemeClr val="accent4">
                <a:lumMod val="20000"/>
                <a:lumOff val="80000"/>
              </a:schemeClr>
            </a:solidFill>
          </a:ln>
        </p:spPr>
        <p:txBody>
          <a:bodyPr wrap="square" rtlCol="0">
            <a:spAutoFit/>
          </a:bodyPr>
          <a:lstStyle/>
          <a:p>
            <a:r>
              <a:rPr lang="en-US" sz="2200" dirty="0">
                <a:solidFill>
                  <a:schemeClr val="accent1">
                    <a:lumMod val="50000"/>
                  </a:schemeClr>
                </a:solidFill>
                <a:latin typeface="Times New Roman" panose="02020603050405020304" pitchFamily="18" charset="0"/>
                <a:cs typeface="Times New Roman" panose="02020603050405020304" pitchFamily="18" charset="0"/>
              </a:rPr>
              <a:t>The molecular dynamics simulations of </a:t>
            </a:r>
            <a:r>
              <a:rPr lang="en-US" sz="2200" b="1" dirty="0">
                <a:solidFill>
                  <a:schemeClr val="accent1">
                    <a:lumMod val="50000"/>
                  </a:schemeClr>
                </a:solidFill>
                <a:latin typeface="Times New Roman" panose="02020603050405020304" pitchFamily="18" charset="0"/>
                <a:cs typeface="Times New Roman" panose="02020603050405020304" pitchFamily="18" charset="0"/>
              </a:rPr>
              <a:t>Peptide_7 (</a:t>
            </a:r>
            <a:r>
              <a:rPr lang="en-IN" sz="2400" b="1" i="0" u="none" strike="noStrike" baseline="0" dirty="0" err="1">
                <a:solidFill>
                  <a:schemeClr val="accent1">
                    <a:lumMod val="50000"/>
                  </a:schemeClr>
                </a:solidFill>
                <a:latin typeface="Times New Roman" panose="02020603050405020304" pitchFamily="18" charset="0"/>
              </a:rPr>
              <a:t>Scolopendin</a:t>
            </a:r>
            <a:r>
              <a:rPr lang="en-IN" sz="2400" b="1" i="0" u="none" strike="noStrike" baseline="0" dirty="0">
                <a:solidFill>
                  <a:schemeClr val="accent1">
                    <a:lumMod val="50000"/>
                  </a:schemeClr>
                </a:solidFill>
                <a:latin typeface="Times New Roman" panose="02020603050405020304" pitchFamily="18" charset="0"/>
              </a:rPr>
              <a:t> 2</a:t>
            </a:r>
            <a:r>
              <a:rPr lang="en-US" sz="2200" b="1" dirty="0">
                <a:solidFill>
                  <a:schemeClr val="accent1">
                    <a:lumMod val="50000"/>
                  </a:schemeClr>
                </a:solidFill>
                <a:latin typeface="Times New Roman" panose="02020603050405020304" pitchFamily="18" charset="0"/>
                <a:cs typeface="Times New Roman" panose="02020603050405020304" pitchFamily="18" charset="0"/>
              </a:rPr>
              <a:t>) </a:t>
            </a:r>
            <a:r>
              <a:rPr lang="en-US" sz="2200" dirty="0">
                <a:solidFill>
                  <a:schemeClr val="accent1">
                    <a:lumMod val="50000"/>
                  </a:schemeClr>
                </a:solidFill>
                <a:latin typeface="Times New Roman" panose="02020603050405020304" pitchFamily="18" charset="0"/>
                <a:cs typeface="Times New Roman" panose="02020603050405020304" pitchFamily="18" charset="0"/>
              </a:rPr>
              <a:t>in complex with the CFTR target revealed consistent stability and effective binding, as evidenced by favorable RMSD, RMSF, </a:t>
            </a:r>
            <a:r>
              <a:rPr lang="en-US" sz="2200" dirty="0" err="1">
                <a:solidFill>
                  <a:schemeClr val="accent1">
                    <a:lumMod val="50000"/>
                  </a:schemeClr>
                </a:solidFill>
                <a:latin typeface="Times New Roman" panose="02020603050405020304" pitchFamily="18" charset="0"/>
                <a:cs typeface="Times New Roman" panose="02020603050405020304" pitchFamily="18" charset="0"/>
              </a:rPr>
              <a:t>Rg</a:t>
            </a:r>
            <a:r>
              <a:rPr lang="en-US" sz="2200" dirty="0">
                <a:solidFill>
                  <a:schemeClr val="accent1">
                    <a:lumMod val="50000"/>
                  </a:schemeClr>
                </a:solidFill>
                <a:latin typeface="Times New Roman" panose="02020603050405020304" pitchFamily="18" charset="0"/>
                <a:cs typeface="Times New Roman" panose="02020603050405020304" pitchFamily="18" charset="0"/>
              </a:rPr>
              <a:t>, SASA, Potential energy and H-bond profiles. These results suggest that Peptide_7 is a promising candidate for further investigation. </a:t>
            </a:r>
            <a:endParaRPr lang="en-IN" sz="2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48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E773-23A9-7370-3330-875A00EE5A9A}"/>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CONCLUSION  </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9639AF6-56D2-A8BD-F6F6-B190C76D50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571" b="15340"/>
          <a:stretch/>
        </p:blipFill>
        <p:spPr bwMode="auto">
          <a:xfrm>
            <a:off x="50952" y="1982834"/>
            <a:ext cx="3405543" cy="2892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6E837F-B13F-2E60-4F66-B8C8EACFBBAF}"/>
              </a:ext>
            </a:extLst>
          </p:cNvPr>
          <p:cNvSpPr txBox="1"/>
          <p:nvPr/>
        </p:nvSpPr>
        <p:spPr>
          <a:xfrm>
            <a:off x="3559276" y="1174110"/>
            <a:ext cx="8327923" cy="5019131"/>
          </a:xfrm>
          <a:prstGeom prst="rect">
            <a:avLst/>
          </a:prstGeom>
          <a:noFill/>
          <a:ln w="19050">
            <a:solidFill>
              <a:srgbClr val="00B050"/>
            </a:solidFill>
            <a:prstDash val="dashDot"/>
          </a:ln>
        </p:spPr>
        <p:txBody>
          <a:bodyPr wrap="square" rtlCol="0">
            <a:spAutoFit/>
          </a:bodyPr>
          <a:lstStyle/>
          <a:p>
            <a:pPr>
              <a:lnSpc>
                <a:spcPct val="150000"/>
              </a:lnSpc>
            </a:pPr>
            <a:r>
              <a:rPr lang="en-IN" sz="2400" dirty="0">
                <a:solidFill>
                  <a:schemeClr val="tx2">
                    <a:lumMod val="50000"/>
                  </a:schemeClr>
                </a:solidFill>
                <a:latin typeface="Times New Roman" panose="02020603050405020304" pitchFamily="18" charset="0"/>
                <a:cs typeface="Times New Roman" panose="02020603050405020304" pitchFamily="18" charset="0"/>
              </a:rPr>
              <a:t>This study identifies </a:t>
            </a:r>
            <a:r>
              <a:rPr lang="en-IN" sz="2400" dirty="0" err="1">
                <a:solidFill>
                  <a:schemeClr val="tx2">
                    <a:lumMod val="50000"/>
                  </a:schemeClr>
                </a:solidFill>
                <a:latin typeface="Times New Roman" panose="02020603050405020304" pitchFamily="18" charset="0"/>
                <a:cs typeface="Times New Roman" panose="02020603050405020304" pitchFamily="18" charset="0"/>
              </a:rPr>
              <a:t>Scolopendin</a:t>
            </a:r>
            <a:r>
              <a:rPr lang="en-IN" sz="2400" dirty="0">
                <a:solidFill>
                  <a:schemeClr val="tx2">
                    <a:lumMod val="50000"/>
                  </a:schemeClr>
                </a:solidFill>
                <a:latin typeface="Times New Roman" panose="02020603050405020304" pitchFamily="18" charset="0"/>
                <a:cs typeface="Times New Roman" panose="02020603050405020304" pitchFamily="18" charset="0"/>
              </a:rPr>
              <a:t> 2 as a Potential Antimicrobial Peptide for Cystic Fibrosis therapy using network pharmacology, docking, and molecular dynamics. It binds and stabilizes CFTR, showing antimicrobial and biofilm-disrupting effects. The findings offer a computational framework for AMP-based strategies targeting both infection and CFTR dysfunction in CF. </a:t>
            </a:r>
            <a:r>
              <a:rPr lang="en-US" sz="2400" dirty="0">
                <a:solidFill>
                  <a:schemeClr val="tx2">
                    <a:lumMod val="50000"/>
                  </a:schemeClr>
                </a:solidFill>
                <a:latin typeface="Times New Roman" panose="02020603050405020304" pitchFamily="18" charset="0"/>
                <a:cs typeface="Times New Roman" panose="02020603050405020304" pitchFamily="18" charset="0"/>
              </a:rPr>
              <a:t>My research supports SDG 3 by developing an innovative AMP-based therapy for CF, aiming to improve patient health outcomes and overall quality of life.</a:t>
            </a:r>
            <a:endParaRPr lang="en-IN" sz="22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0162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B94D-C13D-84C7-B231-76CA1BEC3DB9}"/>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REFERENCE </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8E8ACC1-32AA-D4FE-F876-D303238FDA8D}"/>
              </a:ext>
            </a:extLst>
          </p:cNvPr>
          <p:cNvSpPr txBox="1"/>
          <p:nvPr/>
        </p:nvSpPr>
        <p:spPr>
          <a:xfrm>
            <a:off x="0" y="786581"/>
            <a:ext cx="12192000" cy="6146811"/>
          </a:xfrm>
          <a:prstGeom prst="rect">
            <a:avLst/>
          </a:prstGeom>
          <a:noFill/>
        </p:spPr>
        <p:txBody>
          <a:bodyPr wrap="square" rtlCol="0">
            <a:spAutoFit/>
          </a:bodyPr>
          <a:lstStyle/>
          <a:p>
            <a:pPr marL="285750" marR="30480" indent="-285750" algn="just">
              <a:lnSpc>
                <a:spcPct val="150000"/>
              </a:lnSpc>
              <a:buFont typeface="Wingdings" panose="05000000000000000000" pitchFamily="2" charset="2"/>
              <a:buChar char="q"/>
            </a:pP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Albane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Jouault</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Inès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Jeguirim</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Inès Ben Hadj Kaddour and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Lhousseine</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Touqui</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(2025). 'Assessment of the efficacy of an antimicrobial peptide in the context of cystic fibrosis airways', Current Research in Microbial Sciences, vol.8, pp.100367.</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a:p>
            <a:pPr marL="285750" marR="30480" indent="-285750" algn="just">
              <a:lnSpc>
                <a:spcPct val="150000"/>
              </a:lnSpc>
              <a:buFont typeface="Wingdings" panose="05000000000000000000" pitchFamily="2" charset="2"/>
              <a:buChar char="q"/>
            </a:pP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Aluísio</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Marques Da Fonseca, Bernardino Joaquim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Caluaco</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Junilson</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Martinho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Canjanja</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Madureira,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Sadrack</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Queque</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Cabongo</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Eduardo Menezes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Gaieta</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Faustino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Djata</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Regilany</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Paulo Colares, Moises Maia Neto, Carla Freire Celedonio Fernandes and Gabrielle Silva Marinho. (2024). 'Screening of potential inhibitors targeting the main protease structure of SARS-CoV-2 via molecular docking, and approach with molecular dynamics, RMSD, RMSF, H-bond, SASA and MMGBSA', Molecular biotechnology, vol.66, No.8, pp.1919-1933.</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a:p>
            <a:pPr marL="285750" marR="30480" indent="-285750" algn="just">
              <a:lnSpc>
                <a:spcPct val="150000"/>
              </a:lnSpc>
              <a:buFont typeface="Wingdings" panose="05000000000000000000" pitchFamily="2" charset="2"/>
              <a:buChar char="q"/>
            </a:pP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Bin Yang, Hongyan Yang,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Jianlong</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Liang,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Jiarou</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Chen, Chunhua Wang, Yuanyuan Wang,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Jincai</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Wang, Wenhui Luo, Tao Deng and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Jialiang</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Guo. (2024). 'A review on the screening methods for the discovery of natural antimicrobial peptides', Journal of Pharmaceutical Analysis, pp.101046.</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a:p>
            <a:pPr marL="285750" marR="30480" indent="-285750" algn="just">
              <a:lnSpc>
                <a:spcPct val="150000"/>
              </a:lnSpc>
              <a:buFont typeface="Wingdings" panose="05000000000000000000" pitchFamily="2" charset="2"/>
              <a:buChar char="q"/>
            </a:pP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Damian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Szklarczyk</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Katerina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Nastou</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Mikaela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Koutrouli</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Rebecca Kirsch, Farrokh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Mehryary</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Radja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Hachilif</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Dewei Hu, Matteo E Peluso,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Qingyao</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Huang and Tao Fang. (2025). 'The STRING database in 2025: protein networks with directionality of regulation', Nucleic Acids Research, vol.53, No.D1, pp.D730-D737.</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a:p>
            <a:pPr marL="285750" indent="-285750">
              <a:lnSpc>
                <a:spcPct val="150000"/>
              </a:lnSpc>
              <a:spcAft>
                <a:spcPts val="800"/>
              </a:spcAft>
              <a:buFont typeface="Wingdings" panose="05000000000000000000" pitchFamily="2" charset="2"/>
              <a:buChar char="q"/>
            </a:pP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Davide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Buzzao</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Lukas Steininger, Dimitri Guala and Erik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Ll</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Sonnhammer</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(2025). 'The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FunCoup</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Cytoscape</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App: multi-species network analysis and visualization', Bioinformatics, vol.41, No.1, pp.btae739.</a:t>
            </a:r>
          </a:p>
          <a:p>
            <a:pPr marL="285750" indent="-285750">
              <a:lnSpc>
                <a:spcPct val="150000"/>
              </a:lnSpc>
              <a:spcAft>
                <a:spcPts val="800"/>
              </a:spcAft>
              <a:buFont typeface="Wingdings" panose="05000000000000000000" pitchFamily="2" charset="2"/>
              <a:buChar char="q"/>
            </a:pP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Doni Dermawan and Nasser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Alotaiq</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(2025). 'Computational analysis of antimicrobial peptides targeting key receptors in infection-related cardiovascular diseases: Molecular docking and dynamics insights', Scientific Reports, vol.15, No.1, pp.8896.</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39063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07FEC-1922-7655-8C71-B30EE320DE2F}"/>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REFERENCE </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D8E9E39-8E31-3C6D-4339-3C87C3AD5F01}"/>
              </a:ext>
            </a:extLst>
          </p:cNvPr>
          <p:cNvSpPr txBox="1"/>
          <p:nvPr/>
        </p:nvSpPr>
        <p:spPr>
          <a:xfrm>
            <a:off x="0" y="963561"/>
            <a:ext cx="12098594" cy="5588068"/>
          </a:xfrm>
          <a:prstGeom prst="rect">
            <a:avLst/>
          </a:prstGeom>
          <a:noFill/>
        </p:spPr>
        <p:txBody>
          <a:bodyPr wrap="square" rtlCol="0">
            <a:spAutoFit/>
          </a:bodyPr>
          <a:lstStyle/>
          <a:p>
            <a:pPr marL="285750" marR="30480" indent="-285750" algn="just">
              <a:lnSpc>
                <a:spcPct val="150000"/>
              </a:lnSpc>
              <a:buFont typeface="Wingdings" panose="05000000000000000000" pitchFamily="2" charset="2"/>
              <a:buChar char="q"/>
            </a:pP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Huabiao</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Miao, Lu Wang, Qian Wu and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Zunxi</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Huang. (2025). 'Antimicrobial peptides: mechanism, expressions, and optimization strategies', Probiotics and Antimicrobial Proteins, vol.17, No.2, pp.857-872.</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a:p>
            <a:pPr marL="285750" marR="30480" indent="-285750" algn="just">
              <a:lnSpc>
                <a:spcPct val="150000"/>
              </a:lnSpc>
              <a:buFont typeface="Wingdings" panose="05000000000000000000" pitchFamily="2" charset="2"/>
              <a:buChar char="q"/>
            </a:pP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Mateusz Zalewski,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BjöRn</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Wallner and Sebastian Kmiecik. (2025). 'Protein–Peptide Docking with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ESMFold</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Language Model', Journal of Chemical Theory and Computation, vol.21, No.6, pp.2817-2821.</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a:p>
            <a:pPr marL="285750" marR="30480" indent="-285750" algn="just">
              <a:lnSpc>
                <a:spcPct val="150000"/>
              </a:lnSpc>
              <a:buFont typeface="Wingdings" panose="05000000000000000000" pitchFamily="2" charset="2"/>
              <a:buChar char="q"/>
            </a:pP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Muhammed T Muhammed and Esin Aki-Yalcin. (2024). 'Molecular docking: Principles, advances, and its applications in drug discovery', Letters in Drug Design &amp; Discovery, vol.21, No.3, pp.480-495.</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a:p>
            <a:pPr marL="285750" marR="30480" indent="-285750" algn="just">
              <a:lnSpc>
                <a:spcPct val="150000"/>
              </a:lnSpc>
              <a:buFont typeface="Wingdings" panose="05000000000000000000" pitchFamily="2" charset="2"/>
              <a:buChar char="q"/>
            </a:pP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Vito Terlizzi and Miquéias Lopes-Pacheco. (2025). 'Cystic fibrosis: new challenges and perspectives beyond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elexacaftor</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tezacaftor</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/ivacaftor', Therapeutic Advances in Respiratory Disease, vol.19, pp.17534666251323194.</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a:p>
            <a:pPr marL="285750" indent="-285750">
              <a:lnSpc>
                <a:spcPct val="150000"/>
              </a:lnSpc>
              <a:buFont typeface="Wingdings" panose="05000000000000000000" pitchFamily="2" charset="2"/>
              <a:buChar char="q"/>
            </a:pPr>
            <a:r>
              <a:rPr lang="en-US" sz="1600" dirty="0">
                <a:solidFill>
                  <a:schemeClr val="tx2">
                    <a:lumMod val="50000"/>
                  </a:schemeClr>
                </a:solidFill>
                <a:latin typeface="Times New Roman" panose="02020603050405020304" pitchFamily="18" charset="0"/>
                <a:cs typeface="Times New Roman" panose="02020603050405020304" pitchFamily="18" charset="0"/>
              </a:rPr>
              <a:t>GROMACS Development Team. (2022). GROMACS Documentation: Release 2022.3. Available at: https://manual.gromacs.org/documentation/2022.3/manual.pdf [Accessed 13 Apr. 2025].</a:t>
            </a:r>
            <a:r>
              <a:rPr lang="en-IN" sz="1600" dirty="0">
                <a:solidFill>
                  <a:schemeClr val="tx2">
                    <a:lumMod val="50000"/>
                  </a:schemeClr>
                </a:solidFill>
                <a:latin typeface="Times New Roman" panose="02020603050405020304" pitchFamily="18" charset="0"/>
                <a:cs typeface="Times New Roman" panose="02020603050405020304" pitchFamily="18" charset="0"/>
              </a:rPr>
              <a:t> </a:t>
            </a:r>
          </a:p>
          <a:p>
            <a:pPr marL="285750" marR="30480" indent="-285750" algn="just">
              <a:lnSpc>
                <a:spcPct val="150000"/>
              </a:lnSpc>
              <a:buFont typeface="Wingdings" panose="05000000000000000000" pitchFamily="2" charset="2"/>
              <a:buChar char="q"/>
            </a:pP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Wei Cai,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Yukun</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Zhu and Jianzhong Xu. (2025). 'Bioinformatics analysis and identification of hub genes and their role in immune infiltration in osteoarthritis', Chinese Journal of Tissue Engineering Research, vol.29, No.18, pp.3747.</a:t>
            </a:r>
          </a:p>
          <a:p>
            <a:pPr marL="285750" marR="30480" indent="-285750" algn="just">
              <a:lnSpc>
                <a:spcPct val="150000"/>
              </a:lnSpc>
              <a:buFont typeface="Wingdings" panose="05000000000000000000" pitchFamily="2" charset="2"/>
              <a:buChar char="q"/>
            </a:pP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Zhaolin</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Huang, Dawei Ni,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Ziwei</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Chen, Yingying Zhu,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Wenli</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Zhang and </a:t>
            </a:r>
            <a:r>
              <a:rPr lang="en-IN" sz="1600" b="0" kern="0" dirty="0" err="1">
                <a:solidFill>
                  <a:schemeClr val="tx2">
                    <a:lumMod val="50000"/>
                  </a:schemeClr>
                </a:solidFill>
                <a:effectLst/>
                <a:latin typeface="Times New Roman" panose="02020603050405020304" pitchFamily="18" charset="0"/>
                <a:ea typeface="Times New Roman" panose="02020603050405020304" pitchFamily="18" charset="0"/>
              </a:rPr>
              <a:t>Wanmeng</a:t>
            </a:r>
            <a:r>
              <a:rPr lang="en-IN" sz="1600" b="0" kern="0" dirty="0">
                <a:solidFill>
                  <a:schemeClr val="tx2">
                    <a:lumMod val="50000"/>
                  </a:schemeClr>
                </a:solidFill>
                <a:effectLst/>
                <a:latin typeface="Times New Roman" panose="02020603050405020304" pitchFamily="18" charset="0"/>
                <a:ea typeface="Times New Roman" panose="02020603050405020304" pitchFamily="18" charset="0"/>
              </a:rPr>
              <a:t> Mu. (2024). 'Application of molecular dynamics simulation in the field of food enzymes: Improving the thermal-stability and catalytic ability', Critical Reviews in Food Science and Nutrition, vol.64, No.31, pp.11396-11408.</a:t>
            </a:r>
            <a:endParaRPr lang="en-IN" sz="1600" b="1" kern="0" dirty="0">
              <a:solidFill>
                <a:schemeClr val="tx2">
                  <a:lumMod val="50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88604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545E9-CF46-3D4C-2217-29A34BA737E4}"/>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CONFERENCE PRESENTED </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3" name="Picture 2" descr="A certificate of appreciation with writing&#10;&#10;AI-generated content may be incorrect.">
            <a:extLst>
              <a:ext uri="{FF2B5EF4-FFF2-40B4-BE49-F238E27FC236}">
                <a16:creationId xmlns:a16="http://schemas.microsoft.com/office/drawing/2014/main" id="{0E950315-333D-5994-BBE5-20AC35D01A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188" y="1088924"/>
            <a:ext cx="3868451" cy="5467136"/>
          </a:xfrm>
          <a:prstGeom prst="rect">
            <a:avLst/>
          </a:prstGeom>
          <a:noFill/>
          <a:ln>
            <a:noFill/>
          </a:ln>
        </p:spPr>
      </p:pic>
      <p:pic>
        <p:nvPicPr>
          <p:cNvPr id="4" name="Picture 3" descr="A certificate of appreciation with writing&#10;&#10;AI-generated content may be incorrect.">
            <a:extLst>
              <a:ext uri="{FF2B5EF4-FFF2-40B4-BE49-F238E27FC236}">
                <a16:creationId xmlns:a16="http://schemas.microsoft.com/office/drawing/2014/main" id="{5CFAA9ED-221F-18FB-E105-80D55AD877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26361" y="1088923"/>
            <a:ext cx="3868451" cy="5467137"/>
          </a:xfrm>
          <a:prstGeom prst="rect">
            <a:avLst/>
          </a:prstGeom>
          <a:noFill/>
          <a:ln>
            <a:noFill/>
          </a:ln>
        </p:spPr>
      </p:pic>
      <p:pic>
        <p:nvPicPr>
          <p:cNvPr id="6" name="Picture 5">
            <a:extLst>
              <a:ext uri="{FF2B5EF4-FFF2-40B4-BE49-F238E27FC236}">
                <a16:creationId xmlns:a16="http://schemas.microsoft.com/office/drawing/2014/main" id="{A2C0F3EC-779F-6B01-F166-0366D155B23F}"/>
              </a:ext>
            </a:extLst>
          </p:cNvPr>
          <p:cNvPicPr>
            <a:picLocks noChangeAspect="1"/>
          </p:cNvPicPr>
          <p:nvPr/>
        </p:nvPicPr>
        <p:blipFill>
          <a:blip r:embed="rId4"/>
          <a:srcRect l="15463" t="3728" r="10398" b="70609"/>
          <a:stretch/>
        </p:blipFill>
        <p:spPr>
          <a:xfrm>
            <a:off x="4080443" y="2439629"/>
            <a:ext cx="4045918" cy="1978742"/>
          </a:xfrm>
          <a:prstGeom prst="rect">
            <a:avLst/>
          </a:prstGeom>
        </p:spPr>
      </p:pic>
      <p:sp>
        <p:nvSpPr>
          <p:cNvPr id="9" name="Rectangle 8">
            <a:extLst>
              <a:ext uri="{FF2B5EF4-FFF2-40B4-BE49-F238E27FC236}">
                <a16:creationId xmlns:a16="http://schemas.microsoft.com/office/drawing/2014/main" id="{D687350A-CEF9-8227-78A0-924E434BA7AF}"/>
              </a:ext>
            </a:extLst>
          </p:cNvPr>
          <p:cNvSpPr/>
          <p:nvPr/>
        </p:nvSpPr>
        <p:spPr>
          <a:xfrm>
            <a:off x="6926770" y="2625213"/>
            <a:ext cx="1214395" cy="2261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6046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437EF-18B9-F7C9-BF84-B30B29BCF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529" y="1798075"/>
            <a:ext cx="8150942" cy="278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549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0C561-3F9C-A606-A4CA-509819D3E56C}"/>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rgbClr val="7030A0"/>
                </a:solidFill>
                <a:latin typeface="Times New Roman" panose="02020603050405020304" pitchFamily="18" charset="0"/>
                <a:cs typeface="Times New Roman" panose="02020603050405020304" pitchFamily="18" charset="0"/>
              </a:rPr>
              <a:t>INTRODUCTION</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FDA2625-2A64-BF42-BF03-9E6D78147675}"/>
              </a:ext>
            </a:extLst>
          </p:cNvPr>
          <p:cNvSpPr txBox="1"/>
          <p:nvPr/>
        </p:nvSpPr>
        <p:spPr>
          <a:xfrm>
            <a:off x="415416" y="988951"/>
            <a:ext cx="5218467" cy="461665"/>
          </a:xfrm>
          <a:prstGeom prst="rect">
            <a:avLst/>
          </a:prstGeom>
          <a:noFill/>
          <a:ln w="19050">
            <a:solidFill>
              <a:srgbClr val="00B0F0"/>
            </a:solidFill>
          </a:ln>
        </p:spPr>
        <p:txBody>
          <a:bodyPr wrap="square" rtlCol="0">
            <a:spAutoFit/>
          </a:bodyPr>
          <a:lstStyle/>
          <a:p>
            <a:r>
              <a:rPr lang="en-US" sz="2400" dirty="0">
                <a:solidFill>
                  <a:schemeClr val="accent2">
                    <a:lumMod val="75000"/>
                  </a:schemeClr>
                </a:solidFill>
                <a:latin typeface="Times New Roman" panose="02020603050405020304" pitchFamily="18" charset="0"/>
                <a:cs typeface="Times New Roman" panose="02020603050405020304" pitchFamily="18" charset="0"/>
              </a:rPr>
              <a:t>ANTIMICROBIAL PEPTIDES (AMPs)</a:t>
            </a:r>
            <a:endParaRPr lang="en-IN" sz="24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59D6F36-8293-E99F-CB97-2E66AEE5C0AA}"/>
              </a:ext>
            </a:extLst>
          </p:cNvPr>
          <p:cNvSpPr txBox="1">
            <a:spLocks/>
          </p:cNvSpPr>
          <p:nvPr/>
        </p:nvSpPr>
        <p:spPr>
          <a:xfrm>
            <a:off x="415415" y="1608409"/>
            <a:ext cx="5356119" cy="1416660"/>
          </a:xfrm>
          <a:prstGeom prst="rect">
            <a:avLst/>
          </a:prstGeom>
          <a:ln w="19050" cap="flat" cmpd="sng" algn="ctr">
            <a:solidFill>
              <a:srgbClr val="00B050"/>
            </a:solidFill>
            <a:prstDash val="dashDot"/>
            <a:miter lim="800000"/>
          </a:ln>
        </p:spPr>
        <p:style>
          <a:lnRef idx="2">
            <a:schemeClr val="accent5"/>
          </a:lnRef>
          <a:fillRef idx="1">
            <a:schemeClr val="lt1"/>
          </a:fillRef>
          <a:effectRef idx="0">
            <a:schemeClr val="accent5"/>
          </a:effectRef>
          <a:fontRef idx="minor">
            <a:schemeClr val="dk1"/>
          </a:fontRef>
        </p:style>
        <p:txBody>
          <a:bodyPr lIns="108000" tIns="108000" rIns="180000" bIns="108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gn="just">
              <a:lnSpc>
                <a:spcPct val="100000"/>
              </a:lnSpc>
              <a:buFont typeface="Wingdings" panose="05000000000000000000" pitchFamily="2" charset="2"/>
              <a:buChar char="§"/>
            </a:pPr>
            <a:r>
              <a:rPr lang="en-US" sz="2000" dirty="0">
                <a:solidFill>
                  <a:schemeClr val="tx2">
                    <a:lumMod val="75000"/>
                  </a:schemeClr>
                </a:solidFill>
                <a:latin typeface="Times New Roman" panose="02020603050405020304" pitchFamily="18" charset="0"/>
                <a:cs typeface="Times New Roman" panose="02020603050405020304" pitchFamily="18" charset="0"/>
              </a:rPr>
              <a:t>Crucial component in Innate Immune System</a:t>
            </a:r>
          </a:p>
          <a:p>
            <a:pPr>
              <a:lnSpc>
                <a:spcPct val="100000"/>
              </a:lnSpc>
              <a:buFont typeface="Wingdings" panose="05000000000000000000" pitchFamily="2" charset="2"/>
              <a:buChar char="§"/>
            </a:pPr>
            <a:r>
              <a:rPr lang="en-US" sz="2000" dirty="0">
                <a:solidFill>
                  <a:schemeClr val="tx2">
                    <a:lumMod val="75000"/>
                  </a:schemeClr>
                </a:solidFill>
                <a:latin typeface="Times New Roman" panose="02020603050405020304" pitchFamily="18" charset="0"/>
                <a:cs typeface="Times New Roman" panose="02020603050405020304" pitchFamily="18" charset="0"/>
              </a:rPr>
              <a:t>Short (5-50AA), Cationic, Amphipathic</a:t>
            </a:r>
          </a:p>
          <a:p>
            <a:pPr algn="just">
              <a:lnSpc>
                <a:spcPct val="100000"/>
              </a:lnSpc>
              <a:buFont typeface="Wingdings" panose="05000000000000000000" pitchFamily="2" charset="2"/>
              <a:buChar char="§"/>
            </a:pPr>
            <a:r>
              <a:rPr lang="en-US" sz="2000" dirty="0">
                <a:solidFill>
                  <a:schemeClr val="tx2">
                    <a:lumMod val="75000"/>
                  </a:schemeClr>
                </a:solidFill>
                <a:latin typeface="Times New Roman" panose="02020603050405020304" pitchFamily="18" charset="0"/>
                <a:cs typeface="Times New Roman" panose="02020603050405020304" pitchFamily="18" charset="0"/>
              </a:rPr>
              <a:t>Defense against the wide range of Pathogens</a:t>
            </a:r>
          </a:p>
          <a:p>
            <a:pPr marL="0" indent="0" algn="just">
              <a:buNone/>
            </a:pPr>
            <a:endParaRPr lang="en-US" sz="2400" b="1" dirty="0">
              <a:solidFill>
                <a:srgbClr val="FF0000"/>
              </a:solidFill>
            </a:endParaRPr>
          </a:p>
          <a:p>
            <a:pPr marL="0" indent="0" algn="just">
              <a:buNone/>
            </a:pPr>
            <a:endParaRPr lang="en-IN" b="1" dirty="0">
              <a:solidFill>
                <a:srgbClr val="FF0000"/>
              </a:solidFill>
            </a:endParaRPr>
          </a:p>
        </p:txBody>
      </p:sp>
      <p:pic>
        <p:nvPicPr>
          <p:cNvPr id="5" name="Picture 4">
            <a:extLst>
              <a:ext uri="{FF2B5EF4-FFF2-40B4-BE49-F238E27FC236}">
                <a16:creationId xmlns:a16="http://schemas.microsoft.com/office/drawing/2014/main" id="{C3939CAB-6FCA-BEBF-7E42-6BCDFA05E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060" y="988951"/>
            <a:ext cx="5486400" cy="28439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timicrobial Peptides ...">
            <a:extLst>
              <a:ext uri="{FF2B5EF4-FFF2-40B4-BE49-F238E27FC236}">
                <a16:creationId xmlns:a16="http://schemas.microsoft.com/office/drawing/2014/main" id="{8A3FDA75-BEDF-9D21-6601-3B73C504DF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171"/>
          <a:stretch/>
        </p:blipFill>
        <p:spPr bwMode="auto">
          <a:xfrm>
            <a:off x="6459794" y="4104128"/>
            <a:ext cx="5624666" cy="22492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3E5D8A-9DC6-F917-C0C7-AF614FF0CF83}"/>
              </a:ext>
            </a:extLst>
          </p:cNvPr>
          <p:cNvSpPr txBox="1"/>
          <p:nvPr/>
        </p:nvSpPr>
        <p:spPr>
          <a:xfrm>
            <a:off x="415415" y="3318791"/>
            <a:ext cx="4124629" cy="461665"/>
          </a:xfrm>
          <a:prstGeom prst="rect">
            <a:avLst/>
          </a:prstGeom>
          <a:noFill/>
          <a:ln w="19050">
            <a:solidFill>
              <a:srgbClr val="00B0F0"/>
            </a:solidFill>
          </a:ln>
        </p:spPr>
        <p:txBody>
          <a:bodyPr wrap="square" rtlCol="0">
            <a:spAutoFit/>
          </a:bodyPr>
          <a:lstStyle/>
          <a:p>
            <a:r>
              <a:rPr lang="en-IN" sz="2400" dirty="0">
                <a:solidFill>
                  <a:schemeClr val="accent2">
                    <a:lumMod val="75000"/>
                  </a:schemeClr>
                </a:solidFill>
                <a:latin typeface="Times New Roman" panose="02020603050405020304" pitchFamily="18" charset="0"/>
                <a:cs typeface="Times New Roman" panose="02020603050405020304" pitchFamily="18" charset="0"/>
              </a:rPr>
              <a:t>MECHANISM OF AMPs</a:t>
            </a:r>
          </a:p>
        </p:txBody>
      </p:sp>
      <p:sp>
        <p:nvSpPr>
          <p:cNvPr id="7" name="Content Placeholder 3">
            <a:extLst>
              <a:ext uri="{FF2B5EF4-FFF2-40B4-BE49-F238E27FC236}">
                <a16:creationId xmlns:a16="http://schemas.microsoft.com/office/drawing/2014/main" id="{450E13DB-03BE-1808-3088-DACDB3FFB505}"/>
              </a:ext>
            </a:extLst>
          </p:cNvPr>
          <p:cNvSpPr txBox="1">
            <a:spLocks/>
          </p:cNvSpPr>
          <p:nvPr/>
        </p:nvSpPr>
        <p:spPr>
          <a:xfrm>
            <a:off x="415415" y="4023395"/>
            <a:ext cx="5965721" cy="2701869"/>
          </a:xfrm>
          <a:prstGeom prst="rect">
            <a:avLst/>
          </a:prstGeom>
          <a:ln w="19050" cap="flat" cmpd="sng" algn="ctr">
            <a:solidFill>
              <a:srgbClr val="00B050"/>
            </a:solidFill>
            <a:prstDash val="dashDot"/>
            <a:miter lim="800000"/>
          </a:ln>
        </p:spPr>
        <p:style>
          <a:lnRef idx="2">
            <a:schemeClr val="accent5"/>
          </a:lnRef>
          <a:fillRef idx="1">
            <a:schemeClr val="lt1"/>
          </a:fillRef>
          <a:effectRef idx="0">
            <a:schemeClr val="accent5"/>
          </a:effectRef>
          <a:fontRef idx="minor">
            <a:schemeClr val="dk1"/>
          </a:fontRef>
        </p:style>
        <p:txBody>
          <a:bodyPr lIns="108000" tIns="108000" rIns="180000" bIns="108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00000"/>
              </a:lnSpc>
              <a:buFont typeface="Wingdings" panose="05000000000000000000" pitchFamily="2" charset="2"/>
              <a:buChar char="§"/>
            </a:pPr>
            <a:r>
              <a:rPr lang="en-US" sz="2000" dirty="0">
                <a:solidFill>
                  <a:schemeClr val="tx2">
                    <a:lumMod val="50000"/>
                  </a:schemeClr>
                </a:solidFill>
                <a:latin typeface="Times New Roman" panose="02020603050405020304" pitchFamily="18" charset="0"/>
                <a:cs typeface="Times New Roman" panose="02020603050405020304" pitchFamily="18" charset="0"/>
              </a:rPr>
              <a:t>AMPs bind selectively to bacterial membranes due to their cationic and amphipathic and disrupt bacterial membranes by forming pores or destabilizing the structure.</a:t>
            </a:r>
          </a:p>
          <a:p>
            <a:pPr>
              <a:lnSpc>
                <a:spcPct val="100000"/>
              </a:lnSpc>
              <a:buFont typeface="Wingdings" panose="05000000000000000000" pitchFamily="2" charset="2"/>
              <a:buChar char="§"/>
            </a:pPr>
            <a:r>
              <a:rPr lang="en-US" sz="2000" dirty="0">
                <a:solidFill>
                  <a:schemeClr val="tx2">
                    <a:lumMod val="50000"/>
                  </a:schemeClr>
                </a:solidFill>
                <a:latin typeface="Times New Roman" panose="02020603050405020304" pitchFamily="18" charset="0"/>
                <a:cs typeface="Times New Roman" panose="02020603050405020304" pitchFamily="18" charset="0"/>
              </a:rPr>
              <a:t>Membrane disruption leads to bacterial cell lysis.</a:t>
            </a:r>
          </a:p>
          <a:p>
            <a:pPr>
              <a:lnSpc>
                <a:spcPct val="100000"/>
              </a:lnSpc>
              <a:buFont typeface="Wingdings" panose="05000000000000000000" pitchFamily="2" charset="2"/>
              <a:buChar char="§"/>
            </a:pPr>
            <a:r>
              <a:rPr lang="en-US" sz="2000" dirty="0">
                <a:solidFill>
                  <a:schemeClr val="tx2">
                    <a:lumMod val="50000"/>
                  </a:schemeClr>
                </a:solidFill>
                <a:latin typeface="Times New Roman" panose="02020603050405020304" pitchFamily="18" charset="0"/>
                <a:cs typeface="Times New Roman" panose="02020603050405020304" pitchFamily="18" charset="0"/>
              </a:rPr>
              <a:t>AMPs can also penetrate and break down biofilms formed by CF pathogens.</a:t>
            </a:r>
            <a:endParaRPr lang="en-US" sz="2000" b="1" dirty="0">
              <a:solidFill>
                <a:schemeClr val="tx2">
                  <a:lumMod val="50000"/>
                </a:schemeClr>
              </a:solidFill>
              <a:latin typeface="Times New Roman" panose="02020603050405020304" pitchFamily="18" charset="0"/>
              <a:cs typeface="Times New Roman" panose="02020603050405020304" pitchFamily="18" charset="0"/>
            </a:endParaRPr>
          </a:p>
          <a:p>
            <a:pPr marL="0" indent="0" algn="just">
              <a:buNone/>
            </a:pPr>
            <a:endParaRPr lang="en-IN" b="1" dirty="0">
              <a:solidFill>
                <a:srgbClr val="FF0000"/>
              </a:solidFill>
            </a:endParaRPr>
          </a:p>
        </p:txBody>
      </p:sp>
    </p:spTree>
    <p:extLst>
      <p:ext uri="{BB962C8B-B14F-4D97-AF65-F5344CB8AC3E}">
        <p14:creationId xmlns:p14="http://schemas.microsoft.com/office/powerpoint/2010/main" val="1823516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22D6-F49C-1B4F-E0DF-00720C516273}"/>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CURRENT PROBLEM </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366C9D1-E438-8F64-7BAE-99B40A1F73FF}"/>
              </a:ext>
            </a:extLst>
          </p:cNvPr>
          <p:cNvSpPr txBox="1"/>
          <p:nvPr/>
        </p:nvSpPr>
        <p:spPr>
          <a:xfrm>
            <a:off x="275303" y="841553"/>
            <a:ext cx="6213987" cy="4094198"/>
          </a:xfrm>
          <a:prstGeom prst="rect">
            <a:avLst/>
          </a:prstGeom>
          <a:noFill/>
          <a:ln w="19050">
            <a:solidFill>
              <a:srgbClr val="00B050"/>
            </a:solidFill>
            <a:prstDash val="dashDot"/>
          </a:ln>
        </p:spPr>
        <p:txBody>
          <a:bodyPr wrap="square" rtlCol="0">
            <a:spAutoFit/>
          </a:bodyPr>
          <a:lstStyle/>
          <a:p>
            <a:pPr marL="342900" indent="-342900">
              <a:lnSpc>
                <a:spcPct val="150000"/>
              </a:lnSpc>
              <a:buFont typeface="Wingdings" panose="05000000000000000000" pitchFamily="2" charset="2"/>
              <a:buChar char="§"/>
            </a:pPr>
            <a:r>
              <a:rPr lang="en-US" sz="2200" dirty="0">
                <a:solidFill>
                  <a:schemeClr val="tx2">
                    <a:lumMod val="75000"/>
                  </a:schemeClr>
                </a:solidFill>
                <a:latin typeface="Times New Roman" panose="02020603050405020304" pitchFamily="18" charset="0"/>
                <a:ea typeface="Times New Roman" panose="02020603050405020304" pitchFamily="18" charset="0"/>
                <a:cs typeface="Calibri" panose="020F0502020204030204" pitchFamily="34" charset="0"/>
              </a:rPr>
              <a:t>Above </a:t>
            </a:r>
            <a:r>
              <a:rPr lang="en-US" sz="2200" dirty="0">
                <a:solidFill>
                  <a:schemeClr val="tx2">
                    <a:lumMod val="75000"/>
                  </a:schemeClr>
                </a:solidFill>
                <a:effectLst/>
                <a:latin typeface="Times New Roman" panose="02020603050405020304" pitchFamily="18" charset="0"/>
                <a:ea typeface="Times New Roman" panose="02020603050405020304" pitchFamily="18" charset="0"/>
                <a:cs typeface="Calibri" panose="020F0502020204030204" pitchFamily="34" charset="0"/>
              </a:rPr>
              <a:t>18 aged people are affected by CF recently.</a:t>
            </a:r>
          </a:p>
          <a:p>
            <a:pPr marL="342900" indent="-342900">
              <a:lnSpc>
                <a:spcPct val="150000"/>
              </a:lnSpc>
              <a:buFont typeface="Wingdings" panose="05000000000000000000" pitchFamily="2" charset="2"/>
              <a:buChar char="§"/>
            </a:pPr>
            <a:r>
              <a:rPr lang="en-US" sz="2200" dirty="0">
                <a:solidFill>
                  <a:schemeClr val="tx2">
                    <a:lumMod val="75000"/>
                  </a:schemeClr>
                </a:solidFill>
                <a:effectLst/>
                <a:latin typeface="Times New Roman" panose="02020603050405020304" pitchFamily="18" charset="0"/>
                <a:ea typeface="Times New Roman" panose="02020603050405020304" pitchFamily="18" charset="0"/>
                <a:cs typeface="Calibri" panose="020F0502020204030204" pitchFamily="34" charset="0"/>
              </a:rPr>
              <a:t>CF treatment remains challenging due to the vast diversity of peptides and the complexity of their interactions with pathogens. </a:t>
            </a:r>
          </a:p>
          <a:p>
            <a:pPr marL="342900" indent="-342900">
              <a:lnSpc>
                <a:spcPct val="150000"/>
              </a:lnSpc>
              <a:buFont typeface="Wingdings" panose="05000000000000000000" pitchFamily="2" charset="2"/>
              <a:buChar char="§"/>
            </a:pPr>
            <a:r>
              <a:rPr lang="en-US" sz="2200" dirty="0">
                <a:solidFill>
                  <a:schemeClr val="tx2">
                    <a:lumMod val="75000"/>
                  </a:schemeClr>
                </a:solidFill>
                <a:latin typeface="Times New Roman" panose="02020603050405020304" pitchFamily="18" charset="0"/>
                <a:ea typeface="Times New Roman" panose="02020603050405020304" pitchFamily="18" charset="0"/>
                <a:cs typeface="Calibri" panose="020F0502020204030204" pitchFamily="34" charset="0"/>
              </a:rPr>
              <a:t>Multi Drug Resistant (MDR) strains </a:t>
            </a:r>
            <a:r>
              <a:rPr lang="en-US" sz="2200" dirty="0">
                <a:solidFill>
                  <a:schemeClr val="tx2">
                    <a:lumMod val="75000"/>
                  </a:schemeClr>
                </a:solidFill>
                <a:latin typeface="Times New Roman" panose="02020603050405020304" pitchFamily="18" charset="0"/>
                <a:cs typeface="Times New Roman" panose="02020603050405020304" pitchFamily="18" charset="0"/>
              </a:rPr>
              <a:t>are a significant public health concern because they lead to longer hospital stays, higher medical costs, and increased mortality.</a:t>
            </a:r>
            <a:r>
              <a:rPr lang="en-US" sz="2200"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200" dirty="0">
              <a:solidFill>
                <a:schemeClr val="tx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30C2F3A7-CFEE-0C41-F51A-BE38B19F3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906" y="915464"/>
            <a:ext cx="5397909" cy="3469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E8B4A32-E301-DF63-9CAD-A4B27E627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523" y="5059549"/>
            <a:ext cx="3608438" cy="16681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E1EBA24-44B5-B1C4-10CB-6C35A9CA72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803" b="14659"/>
          <a:stretch/>
        </p:blipFill>
        <p:spPr bwMode="auto">
          <a:xfrm>
            <a:off x="6834802" y="4385187"/>
            <a:ext cx="5216013" cy="234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85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4FE0-E002-1399-A219-CE3A0B27D105}"/>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AIM AND OBJECTIVES </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0CB174B-B57C-8508-BD7C-1A4699B2148D}"/>
              </a:ext>
            </a:extLst>
          </p:cNvPr>
          <p:cNvSpPr txBox="1"/>
          <p:nvPr/>
        </p:nvSpPr>
        <p:spPr>
          <a:xfrm>
            <a:off x="245806" y="2995113"/>
            <a:ext cx="8858865" cy="3730317"/>
          </a:xfrm>
          <a:prstGeom prst="rect">
            <a:avLst/>
          </a:prstGeom>
          <a:noFill/>
          <a:ln w="19050">
            <a:solidFill>
              <a:srgbClr val="00B050"/>
            </a:solidFill>
            <a:prstDash val="dashDot"/>
          </a:ln>
        </p:spPr>
        <p:txBody>
          <a:bodyPr wrap="square" rtlCol="0">
            <a:spAutoFit/>
          </a:bodyPr>
          <a:lstStyle/>
          <a:p>
            <a:pPr marL="342900" indent="-342900">
              <a:lnSpc>
                <a:spcPct val="150000"/>
              </a:lnSpc>
              <a:buFont typeface="Wingdings" panose="05000000000000000000" pitchFamily="2" charset="2"/>
              <a:buChar char="Ø"/>
            </a:pPr>
            <a:r>
              <a:rPr lang="en-US" sz="2000" b="0" i="0" u="none" strike="noStrike" baseline="0" dirty="0">
                <a:solidFill>
                  <a:schemeClr val="tx2">
                    <a:lumMod val="50000"/>
                  </a:schemeClr>
                </a:solidFill>
                <a:latin typeface="Times New Roman" panose="02020603050405020304" pitchFamily="18" charset="0"/>
              </a:rPr>
              <a:t>To analyze CF-associated regulatory genes using </a:t>
            </a:r>
            <a:r>
              <a:rPr lang="en-US" sz="2000" b="0" i="0" u="none" strike="noStrike" baseline="0" dirty="0" err="1">
                <a:solidFill>
                  <a:schemeClr val="tx2">
                    <a:lumMod val="50000"/>
                  </a:schemeClr>
                </a:solidFill>
                <a:latin typeface="Times New Roman" panose="02020603050405020304" pitchFamily="18" charset="0"/>
              </a:rPr>
              <a:t>UniProt</a:t>
            </a:r>
            <a:r>
              <a:rPr lang="en-US" sz="2000" b="0" i="0" u="none" strike="noStrike" baseline="0" dirty="0">
                <a:solidFill>
                  <a:schemeClr val="tx2">
                    <a:lumMod val="50000"/>
                  </a:schemeClr>
                </a:solidFill>
                <a:latin typeface="Times New Roman" panose="02020603050405020304" pitchFamily="18" charset="0"/>
              </a:rPr>
              <a:t>, STRING, and </a:t>
            </a:r>
            <a:r>
              <a:rPr lang="en-US" sz="2000" b="0" i="0" u="none" strike="noStrike" baseline="0" dirty="0" err="1">
                <a:solidFill>
                  <a:schemeClr val="tx2">
                    <a:lumMod val="50000"/>
                  </a:schemeClr>
                </a:solidFill>
                <a:latin typeface="Times New Roman" panose="02020603050405020304" pitchFamily="18" charset="0"/>
              </a:rPr>
              <a:t>Cytoscape</a:t>
            </a:r>
            <a:r>
              <a:rPr lang="en-US" sz="2000" b="0" i="0" u="none" strike="noStrike" baseline="0" dirty="0">
                <a:solidFill>
                  <a:schemeClr val="tx2">
                    <a:lumMod val="50000"/>
                  </a:schemeClr>
                </a:solidFill>
                <a:latin typeface="Times New Roman" panose="02020603050405020304" pitchFamily="18" charset="0"/>
              </a:rPr>
              <a:t> to build PPI networks. </a:t>
            </a:r>
          </a:p>
          <a:p>
            <a:pPr marL="342900" indent="-342900">
              <a:lnSpc>
                <a:spcPct val="150000"/>
              </a:lnSpc>
              <a:buFont typeface="Wingdings" panose="05000000000000000000" pitchFamily="2" charset="2"/>
              <a:buChar char="Ø"/>
            </a:pPr>
            <a:r>
              <a:rPr lang="en-US" sz="2000" b="0" i="0" u="none" strike="noStrike" baseline="0" dirty="0">
                <a:solidFill>
                  <a:schemeClr val="tx2">
                    <a:lumMod val="50000"/>
                  </a:schemeClr>
                </a:solidFill>
                <a:latin typeface="Times New Roman" panose="02020603050405020304" pitchFamily="18" charset="0"/>
              </a:rPr>
              <a:t>To select AMPs from the APD3 database based on criteria like hemolytic activity, toxicity, and biofilm disruption. </a:t>
            </a:r>
          </a:p>
          <a:p>
            <a:pPr marL="342900" indent="-342900">
              <a:lnSpc>
                <a:spcPct val="150000"/>
              </a:lnSpc>
              <a:buFont typeface="Wingdings" panose="05000000000000000000" pitchFamily="2" charset="2"/>
              <a:buChar char="Ø"/>
            </a:pPr>
            <a:r>
              <a:rPr lang="en-US" sz="2000" b="0" i="0" u="none" strike="noStrike" baseline="0" dirty="0">
                <a:solidFill>
                  <a:schemeClr val="tx2">
                    <a:lumMod val="50000"/>
                  </a:schemeClr>
                </a:solidFill>
                <a:latin typeface="Times New Roman" panose="02020603050405020304" pitchFamily="18" charset="0"/>
              </a:rPr>
              <a:t>To perform molecular docking to evaluate binding affinities and interactions of selected AMPs with CFTR. </a:t>
            </a:r>
          </a:p>
          <a:p>
            <a:pPr marL="342900" indent="-342900">
              <a:lnSpc>
                <a:spcPct val="150000"/>
              </a:lnSpc>
              <a:buFont typeface="Wingdings" panose="05000000000000000000" pitchFamily="2" charset="2"/>
              <a:buChar char="Ø"/>
            </a:pPr>
            <a:r>
              <a:rPr lang="en-US" sz="2000" b="0" i="0" u="none" strike="noStrike" baseline="0" dirty="0">
                <a:solidFill>
                  <a:schemeClr val="tx2">
                    <a:lumMod val="50000"/>
                  </a:schemeClr>
                </a:solidFill>
                <a:latin typeface="Times New Roman" panose="02020603050405020304" pitchFamily="18" charset="0"/>
              </a:rPr>
              <a:t>To conduct 100 ns molecular dynamics simulations to examine the stability of AMP-CFTR complexes. </a:t>
            </a:r>
          </a:p>
        </p:txBody>
      </p:sp>
      <p:pic>
        <p:nvPicPr>
          <p:cNvPr id="4" name="Picture 2">
            <a:extLst>
              <a:ext uri="{FF2B5EF4-FFF2-40B4-BE49-F238E27FC236}">
                <a16:creationId xmlns:a16="http://schemas.microsoft.com/office/drawing/2014/main" id="{4C281150-A986-3486-67DF-B3C59B04DE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07" t="513" r="16310"/>
          <a:stretch/>
        </p:blipFill>
        <p:spPr bwMode="auto">
          <a:xfrm>
            <a:off x="9225941" y="3129576"/>
            <a:ext cx="2966059" cy="3343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575153-A6B3-7F02-2699-2BC13D78644D}"/>
              </a:ext>
            </a:extLst>
          </p:cNvPr>
          <p:cNvSpPr txBox="1"/>
          <p:nvPr/>
        </p:nvSpPr>
        <p:spPr>
          <a:xfrm>
            <a:off x="245806" y="1376270"/>
            <a:ext cx="11700388" cy="960328"/>
          </a:xfrm>
          <a:prstGeom prst="rect">
            <a:avLst/>
          </a:prstGeom>
          <a:noFill/>
          <a:ln w="19050">
            <a:solidFill>
              <a:srgbClr val="00B050"/>
            </a:solidFill>
            <a:prstDash val="dashDot"/>
          </a:ln>
        </p:spPr>
        <p:txBody>
          <a:bodyPr wrap="square" rtlCol="0">
            <a:spAutoFit/>
          </a:bodyPr>
          <a:lstStyle/>
          <a:p>
            <a:pPr>
              <a:lnSpc>
                <a:spcPct val="150000"/>
              </a:lnSpc>
            </a:pPr>
            <a:r>
              <a:rPr lang="en-US" sz="2000" dirty="0">
                <a:solidFill>
                  <a:schemeClr val="tx2">
                    <a:lumMod val="50000"/>
                  </a:schemeClr>
                </a:solidFill>
                <a:latin typeface="Times New Roman" panose="02020603050405020304" pitchFamily="18" charset="0"/>
                <a:cs typeface="Times New Roman" panose="02020603050405020304" pitchFamily="18" charset="0"/>
              </a:rPr>
              <a:t>To screen and identify potential antimicrobial peptides for cystic fibrosis by using network analysis and dynamic simulation studies to evaluate their interaction, stability, and therapeutic potential.</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9EB86D-3A65-428E-6C4E-413E58024B4C}"/>
              </a:ext>
            </a:extLst>
          </p:cNvPr>
          <p:cNvSpPr txBox="1"/>
          <p:nvPr/>
        </p:nvSpPr>
        <p:spPr>
          <a:xfrm>
            <a:off x="245806" y="915182"/>
            <a:ext cx="1327355" cy="400110"/>
          </a:xfrm>
          <a:prstGeom prst="rect">
            <a:avLst/>
          </a:prstGeom>
          <a:noFill/>
        </p:spPr>
        <p:txBody>
          <a:bodyPr wrap="square" rtlCol="0">
            <a:spAutoFit/>
          </a:bodyPr>
          <a:lstStyle/>
          <a:p>
            <a:r>
              <a:rPr lang="en-US" sz="2000" b="1" dirty="0">
                <a:solidFill>
                  <a:schemeClr val="tx2">
                    <a:lumMod val="50000"/>
                  </a:schemeClr>
                </a:solidFill>
                <a:latin typeface="Times New Roman" panose="02020603050405020304" pitchFamily="18" charset="0"/>
                <a:cs typeface="Times New Roman" panose="02020603050405020304" pitchFamily="18" charset="0"/>
              </a:rPr>
              <a:t>AIM :</a:t>
            </a:r>
            <a:endParaRPr lang="en-IN" sz="20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EDC5745-6E97-3A51-C949-304424F79610}"/>
              </a:ext>
            </a:extLst>
          </p:cNvPr>
          <p:cNvSpPr txBox="1"/>
          <p:nvPr/>
        </p:nvSpPr>
        <p:spPr>
          <a:xfrm>
            <a:off x="137651" y="2533032"/>
            <a:ext cx="1956621" cy="400110"/>
          </a:xfrm>
          <a:prstGeom prst="rect">
            <a:avLst/>
          </a:prstGeom>
          <a:noFill/>
        </p:spPr>
        <p:txBody>
          <a:bodyPr wrap="square" rtlCol="0">
            <a:spAutoFit/>
          </a:bodyPr>
          <a:lstStyle/>
          <a:p>
            <a:r>
              <a:rPr lang="en-US" sz="2000" b="1" dirty="0">
                <a:solidFill>
                  <a:schemeClr val="tx2">
                    <a:lumMod val="50000"/>
                  </a:schemeClr>
                </a:solidFill>
                <a:latin typeface="Times New Roman" panose="02020603050405020304" pitchFamily="18" charset="0"/>
                <a:cs typeface="Times New Roman" panose="02020603050405020304" pitchFamily="18" charset="0"/>
              </a:rPr>
              <a:t>OBJECTIVES :</a:t>
            </a:r>
            <a:endParaRPr lang="en-IN" sz="2000" b="1"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4327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21D2-B2F5-749F-A1BF-7AC19F064866}"/>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METHODOLOGY </a:t>
            </a:r>
            <a:endParaRPr lang="en-IN" sz="4000" b="1" dirty="0">
              <a:solidFill>
                <a:srgbClr val="7030A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299B4CA-1255-07EB-BE9C-F8D7EDAF60AA}"/>
              </a:ext>
            </a:extLst>
          </p:cNvPr>
          <p:cNvSpPr txBox="1"/>
          <p:nvPr/>
        </p:nvSpPr>
        <p:spPr>
          <a:xfrm>
            <a:off x="167149" y="426448"/>
            <a:ext cx="7846142" cy="6005105"/>
          </a:xfrm>
          <a:prstGeom prst="rect">
            <a:avLst/>
          </a:prstGeom>
          <a:noFill/>
        </p:spPr>
        <p:txBody>
          <a:bodyPr wrap="square">
            <a:spAutoFit/>
          </a:bodyPr>
          <a:lstStyle/>
          <a:p>
            <a:pPr>
              <a:lnSpc>
                <a:spcPct val="300000"/>
              </a:lnSpc>
            </a:pPr>
            <a:r>
              <a:rPr lang="en-US" sz="2200" dirty="0">
                <a:solidFill>
                  <a:schemeClr val="tx2">
                    <a:lumMod val="75000"/>
                  </a:schemeClr>
                </a:solidFill>
                <a:latin typeface="Times New Roman" panose="02020603050405020304" pitchFamily="18" charset="0"/>
              </a:rPr>
              <a:t>         Collection of Protein Data from available databases (</a:t>
            </a:r>
            <a:r>
              <a:rPr lang="en-US" sz="2200" dirty="0" err="1">
                <a:solidFill>
                  <a:schemeClr val="tx2">
                    <a:lumMod val="75000"/>
                  </a:schemeClr>
                </a:solidFill>
                <a:latin typeface="Times New Roman" panose="02020603050405020304" pitchFamily="18" charset="0"/>
              </a:rPr>
              <a:t>Uniprot</a:t>
            </a:r>
            <a:r>
              <a:rPr lang="en-US" sz="2200" dirty="0">
                <a:solidFill>
                  <a:schemeClr val="tx2">
                    <a:lumMod val="75000"/>
                  </a:schemeClr>
                </a:solidFill>
                <a:latin typeface="Times New Roman" panose="02020603050405020304" pitchFamily="18" charset="0"/>
              </a:rPr>
              <a:t>)</a:t>
            </a:r>
            <a:r>
              <a:rPr lang="en-US" sz="2200" b="0" i="0" u="none" strike="noStrike" baseline="0" dirty="0">
                <a:solidFill>
                  <a:schemeClr val="tx2">
                    <a:lumMod val="75000"/>
                  </a:schemeClr>
                </a:solidFill>
                <a:latin typeface="Times New Roman" panose="02020603050405020304" pitchFamily="18" charset="0"/>
              </a:rPr>
              <a:t> </a:t>
            </a:r>
          </a:p>
          <a:p>
            <a:pPr>
              <a:lnSpc>
                <a:spcPct val="300000"/>
              </a:lnSpc>
            </a:pPr>
            <a:r>
              <a:rPr lang="en-US" sz="2200" dirty="0">
                <a:solidFill>
                  <a:schemeClr val="tx2">
                    <a:lumMod val="75000"/>
                  </a:schemeClr>
                </a:solidFill>
                <a:latin typeface="Times New Roman" panose="02020603050405020304" pitchFamily="18" charset="0"/>
              </a:rPr>
              <a:t>                   PPI Network Construction using STRING</a:t>
            </a:r>
            <a:r>
              <a:rPr lang="en-US" sz="2200" b="0" i="0" u="none" strike="noStrike" baseline="0" dirty="0">
                <a:solidFill>
                  <a:schemeClr val="tx2">
                    <a:lumMod val="75000"/>
                  </a:schemeClr>
                </a:solidFill>
                <a:latin typeface="Times New Roman" panose="02020603050405020304" pitchFamily="18" charset="0"/>
              </a:rPr>
              <a:t> </a:t>
            </a:r>
          </a:p>
          <a:p>
            <a:pPr>
              <a:lnSpc>
                <a:spcPct val="300000"/>
              </a:lnSpc>
            </a:pPr>
            <a:r>
              <a:rPr lang="en-US" sz="2200" b="0" i="0" u="none" strike="noStrike" baseline="0" dirty="0">
                <a:solidFill>
                  <a:schemeClr val="tx2">
                    <a:lumMod val="75000"/>
                  </a:schemeClr>
                </a:solidFill>
                <a:latin typeface="Times New Roman" panose="02020603050405020304" pitchFamily="18" charset="0"/>
              </a:rPr>
              <a:t>Network visualization using </a:t>
            </a:r>
            <a:r>
              <a:rPr lang="en-US" sz="2200" b="0" i="0" u="none" strike="noStrike" baseline="0" dirty="0" err="1">
                <a:solidFill>
                  <a:schemeClr val="tx2">
                    <a:lumMod val="75000"/>
                  </a:schemeClr>
                </a:solidFill>
                <a:latin typeface="Times New Roman" panose="02020603050405020304" pitchFamily="18" charset="0"/>
              </a:rPr>
              <a:t>Cytoscape</a:t>
            </a:r>
            <a:r>
              <a:rPr lang="en-US" sz="2200" b="0" i="0" u="none" strike="noStrike" baseline="0" dirty="0">
                <a:solidFill>
                  <a:schemeClr val="tx2">
                    <a:lumMod val="75000"/>
                  </a:schemeClr>
                </a:solidFill>
                <a:latin typeface="Times New Roman" panose="02020603050405020304" pitchFamily="18" charset="0"/>
              </a:rPr>
              <a:t> and Hub gene identification</a:t>
            </a:r>
          </a:p>
          <a:p>
            <a:pPr>
              <a:lnSpc>
                <a:spcPct val="300000"/>
              </a:lnSpc>
            </a:pPr>
            <a:r>
              <a:rPr lang="en-US" sz="2200" b="0" i="0" u="none" strike="noStrike" baseline="0" dirty="0">
                <a:solidFill>
                  <a:schemeClr val="tx2">
                    <a:lumMod val="75000"/>
                  </a:schemeClr>
                </a:solidFill>
                <a:latin typeface="Times New Roman" panose="02020603050405020304" pitchFamily="18" charset="0"/>
              </a:rPr>
              <a:t>    Screening of Antimicrobial Peptides (AMPs) for CF Treatment </a:t>
            </a:r>
          </a:p>
          <a:p>
            <a:pPr>
              <a:lnSpc>
                <a:spcPct val="300000"/>
              </a:lnSpc>
            </a:pPr>
            <a:r>
              <a:rPr lang="en-US" sz="2200" b="0" i="0" u="none" strike="noStrike" baseline="0" dirty="0">
                <a:solidFill>
                  <a:schemeClr val="tx2">
                    <a:lumMod val="75000"/>
                  </a:schemeClr>
                </a:solidFill>
                <a:latin typeface="Times New Roman" panose="02020603050405020304" pitchFamily="18" charset="0"/>
              </a:rPr>
              <a:t>      Molecular Docking of AMPs with CF-Associated Pathogens </a:t>
            </a:r>
          </a:p>
          <a:p>
            <a:pPr>
              <a:lnSpc>
                <a:spcPct val="300000"/>
              </a:lnSpc>
            </a:pPr>
            <a:r>
              <a:rPr lang="en-IN" sz="2200" b="0" i="0" u="none" strike="noStrike" baseline="0" dirty="0">
                <a:solidFill>
                  <a:schemeClr val="tx2">
                    <a:lumMod val="75000"/>
                  </a:schemeClr>
                </a:solidFill>
                <a:latin typeface="Times New Roman" panose="02020603050405020304" pitchFamily="18" charset="0"/>
              </a:rPr>
              <a:t>   Molecular Dynamics (MD) Simulations for Stability &amp; Efficacy    </a:t>
            </a:r>
            <a:endParaRPr lang="en-IN" sz="2200" dirty="0">
              <a:solidFill>
                <a:schemeClr val="tx2">
                  <a:lumMod val="75000"/>
                </a:schemeClr>
              </a:solidFill>
            </a:endParaRPr>
          </a:p>
        </p:txBody>
      </p:sp>
      <p:sp>
        <p:nvSpPr>
          <p:cNvPr id="4" name="Arrow: Down 3">
            <a:extLst>
              <a:ext uri="{FF2B5EF4-FFF2-40B4-BE49-F238E27FC236}">
                <a16:creationId xmlns:a16="http://schemas.microsoft.com/office/drawing/2014/main" id="{5348F7B2-D002-0E88-0D8C-7743B8139B19}"/>
              </a:ext>
            </a:extLst>
          </p:cNvPr>
          <p:cNvSpPr/>
          <p:nvPr/>
        </p:nvSpPr>
        <p:spPr>
          <a:xfrm>
            <a:off x="3608437" y="1354438"/>
            <a:ext cx="294968" cy="550604"/>
          </a:xfrm>
          <a:prstGeom prst="downArrow">
            <a:avLst/>
          </a:prstGeom>
          <a:solidFill>
            <a:schemeClr val="accent4">
              <a:lumMod val="60000"/>
              <a:lumOff val="4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4">
                  <a:lumMod val="60000"/>
                  <a:lumOff val="40000"/>
                </a:schemeClr>
              </a:solidFill>
            </a:endParaRPr>
          </a:p>
        </p:txBody>
      </p:sp>
      <p:sp>
        <p:nvSpPr>
          <p:cNvPr id="5" name="Arrow: Down 4">
            <a:extLst>
              <a:ext uri="{FF2B5EF4-FFF2-40B4-BE49-F238E27FC236}">
                <a16:creationId xmlns:a16="http://schemas.microsoft.com/office/drawing/2014/main" id="{B857E722-7D06-A971-51D7-DD3ABB8B7D24}"/>
              </a:ext>
            </a:extLst>
          </p:cNvPr>
          <p:cNvSpPr/>
          <p:nvPr/>
        </p:nvSpPr>
        <p:spPr>
          <a:xfrm>
            <a:off x="3603522" y="4401863"/>
            <a:ext cx="299883" cy="550604"/>
          </a:xfrm>
          <a:prstGeom prst="downArrow">
            <a:avLst/>
          </a:prstGeom>
          <a:solidFill>
            <a:schemeClr val="accent4">
              <a:lumMod val="60000"/>
              <a:lumOff val="4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7391AB94-F30B-CAC5-4218-2C63D3CBE6F5}"/>
              </a:ext>
            </a:extLst>
          </p:cNvPr>
          <p:cNvSpPr/>
          <p:nvPr/>
        </p:nvSpPr>
        <p:spPr>
          <a:xfrm>
            <a:off x="3603522" y="3391552"/>
            <a:ext cx="299883" cy="550604"/>
          </a:xfrm>
          <a:prstGeom prst="downArrow">
            <a:avLst/>
          </a:prstGeom>
          <a:solidFill>
            <a:schemeClr val="accent4">
              <a:lumMod val="60000"/>
              <a:lumOff val="4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Down 6">
            <a:extLst>
              <a:ext uri="{FF2B5EF4-FFF2-40B4-BE49-F238E27FC236}">
                <a16:creationId xmlns:a16="http://schemas.microsoft.com/office/drawing/2014/main" id="{D54CD426-AD47-9ABD-2322-82EF1DF25A45}"/>
              </a:ext>
            </a:extLst>
          </p:cNvPr>
          <p:cNvSpPr/>
          <p:nvPr/>
        </p:nvSpPr>
        <p:spPr>
          <a:xfrm>
            <a:off x="3608437" y="2410153"/>
            <a:ext cx="294968" cy="550604"/>
          </a:xfrm>
          <a:prstGeom prst="downArrow">
            <a:avLst/>
          </a:prstGeom>
          <a:solidFill>
            <a:schemeClr val="accent4">
              <a:lumMod val="60000"/>
              <a:lumOff val="4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4AC64CBD-19D3-A4F5-D7F2-E7033E578958}"/>
              </a:ext>
            </a:extLst>
          </p:cNvPr>
          <p:cNvSpPr/>
          <p:nvPr/>
        </p:nvSpPr>
        <p:spPr>
          <a:xfrm>
            <a:off x="3603522" y="5375838"/>
            <a:ext cx="299883" cy="550604"/>
          </a:xfrm>
          <a:prstGeom prst="downArrow">
            <a:avLst/>
          </a:prstGeom>
          <a:solidFill>
            <a:schemeClr val="accent4">
              <a:lumMod val="60000"/>
              <a:lumOff val="40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4">
            <a:extLst>
              <a:ext uri="{FF2B5EF4-FFF2-40B4-BE49-F238E27FC236}">
                <a16:creationId xmlns:a16="http://schemas.microsoft.com/office/drawing/2014/main" id="{D2B60D1E-7BE6-9A1C-2233-E8FC20042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305" y="1579333"/>
            <a:ext cx="4129547" cy="485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10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7CCD-5EC4-BF7B-F8C1-DD334063C360}"/>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RESULTS AND </a:t>
            </a:r>
            <a:r>
              <a:rPr lang="en-US" sz="4000" b="1">
                <a:solidFill>
                  <a:srgbClr val="7030A0"/>
                </a:solidFill>
                <a:latin typeface="Times New Roman" panose="02020603050405020304" pitchFamily="18" charset="0"/>
                <a:cs typeface="Times New Roman" panose="02020603050405020304" pitchFamily="18" charset="0"/>
              </a:rPr>
              <a:t>DISCUSSION  </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EB083EB-7333-A9E3-1F81-18A661895EB6}"/>
              </a:ext>
            </a:extLst>
          </p:cNvPr>
          <p:cNvPicPr>
            <a:picLocks noChangeAspect="1"/>
          </p:cNvPicPr>
          <p:nvPr/>
        </p:nvPicPr>
        <p:blipFill>
          <a:blip r:embed="rId2">
            <a:extLst>
              <a:ext uri="{28A0092B-C50C-407E-A947-70E740481C1C}">
                <a14:useLocalDpi xmlns:a14="http://schemas.microsoft.com/office/drawing/2010/main" val="0"/>
              </a:ext>
            </a:extLst>
          </a:blip>
          <a:srcRect l="6525" t="9463" r="6840" b="6810"/>
          <a:stretch/>
        </p:blipFill>
        <p:spPr>
          <a:xfrm>
            <a:off x="211393" y="835742"/>
            <a:ext cx="6322142" cy="5329084"/>
          </a:xfrm>
          <a:prstGeom prst="rect">
            <a:avLst/>
          </a:prstGeom>
        </p:spPr>
      </p:pic>
      <p:sp>
        <p:nvSpPr>
          <p:cNvPr id="7" name="TextBox 6">
            <a:extLst>
              <a:ext uri="{FF2B5EF4-FFF2-40B4-BE49-F238E27FC236}">
                <a16:creationId xmlns:a16="http://schemas.microsoft.com/office/drawing/2014/main" id="{BA9FB3D8-4A4A-BEDD-0750-9CFCDA21569B}"/>
              </a:ext>
            </a:extLst>
          </p:cNvPr>
          <p:cNvSpPr txBox="1"/>
          <p:nvPr/>
        </p:nvSpPr>
        <p:spPr>
          <a:xfrm>
            <a:off x="6533536" y="1102177"/>
            <a:ext cx="5638799" cy="465364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solidFill>
                  <a:schemeClr val="tx2">
                    <a:lumMod val="50000"/>
                  </a:schemeClr>
                </a:solidFill>
                <a:latin typeface="Times New Roman" panose="02020603050405020304" pitchFamily="18" charset="0"/>
                <a:cs typeface="Times New Roman" panose="02020603050405020304" pitchFamily="18" charset="0"/>
              </a:rPr>
              <a:t>It has </a:t>
            </a:r>
            <a:r>
              <a:rPr lang="en-US" sz="2000" b="1" dirty="0">
                <a:solidFill>
                  <a:schemeClr val="tx2">
                    <a:lumMod val="50000"/>
                  </a:schemeClr>
                </a:solidFill>
                <a:latin typeface="Times New Roman" panose="02020603050405020304" pitchFamily="18" charset="0"/>
                <a:cs typeface="Times New Roman" panose="02020603050405020304" pitchFamily="18" charset="0"/>
              </a:rPr>
              <a:t>142 nodes</a:t>
            </a:r>
            <a:r>
              <a:rPr lang="en-US" sz="2000" dirty="0">
                <a:solidFill>
                  <a:schemeClr val="tx2">
                    <a:lumMod val="50000"/>
                  </a:schemeClr>
                </a:solidFill>
                <a:latin typeface="Times New Roman" panose="02020603050405020304" pitchFamily="18" charset="0"/>
                <a:cs typeface="Times New Roman" panose="02020603050405020304" pitchFamily="18" charset="0"/>
              </a:rPr>
              <a:t> and </a:t>
            </a:r>
            <a:r>
              <a:rPr lang="en-US" sz="2000" b="1" dirty="0">
                <a:solidFill>
                  <a:schemeClr val="tx2">
                    <a:lumMod val="50000"/>
                  </a:schemeClr>
                </a:solidFill>
                <a:latin typeface="Times New Roman" panose="02020603050405020304" pitchFamily="18" charset="0"/>
                <a:cs typeface="Times New Roman" panose="02020603050405020304" pitchFamily="18" charset="0"/>
              </a:rPr>
              <a:t>1,669 edges.</a:t>
            </a:r>
          </a:p>
          <a:p>
            <a:pPr marL="342900" indent="-342900">
              <a:lnSpc>
                <a:spcPct val="150000"/>
              </a:lnSpc>
              <a:buFont typeface="Wingdings" panose="05000000000000000000" pitchFamily="2" charset="2"/>
              <a:buChar char="Ø"/>
            </a:pPr>
            <a:r>
              <a:rPr lang="en-US" sz="2000" dirty="0">
                <a:solidFill>
                  <a:schemeClr val="tx2">
                    <a:lumMod val="50000"/>
                  </a:schemeClr>
                </a:solidFill>
                <a:latin typeface="Times New Roman" panose="02020603050405020304" pitchFamily="18" charset="0"/>
                <a:cs typeface="Times New Roman" panose="02020603050405020304" pitchFamily="18" charset="0"/>
              </a:rPr>
              <a:t>Using a </a:t>
            </a:r>
            <a:r>
              <a:rPr lang="en-US" sz="2000" b="1" dirty="0">
                <a:solidFill>
                  <a:schemeClr val="tx2">
                    <a:lumMod val="50000"/>
                  </a:schemeClr>
                </a:solidFill>
                <a:latin typeface="Times New Roman" panose="02020603050405020304" pitchFamily="18" charset="0"/>
                <a:cs typeface="Times New Roman" panose="02020603050405020304" pitchFamily="18" charset="0"/>
              </a:rPr>
              <a:t>0.4 confidence threshold</a:t>
            </a:r>
            <a:r>
              <a:rPr lang="en-US" sz="2000" dirty="0">
                <a:solidFill>
                  <a:schemeClr val="tx2">
                    <a:lumMod val="50000"/>
                  </a:schemeClr>
                </a:solidFill>
                <a:latin typeface="Times New Roman" panose="02020603050405020304" pitchFamily="18" charset="0"/>
                <a:cs typeface="Times New Roman" panose="02020603050405020304" pitchFamily="18" charset="0"/>
              </a:rPr>
              <a:t>, </a:t>
            </a:r>
            <a:r>
              <a:rPr lang="en-US" sz="2000" b="1" dirty="0">
                <a:solidFill>
                  <a:schemeClr val="tx2">
                    <a:lumMod val="50000"/>
                  </a:schemeClr>
                </a:solidFill>
                <a:latin typeface="Times New Roman" panose="02020603050405020304" pitchFamily="18" charset="0"/>
                <a:cs typeface="Times New Roman" panose="02020603050405020304" pitchFamily="18" charset="0"/>
              </a:rPr>
              <a:t>k-means clustering</a:t>
            </a:r>
            <a:r>
              <a:rPr lang="en-US" sz="2000" dirty="0">
                <a:solidFill>
                  <a:schemeClr val="tx2">
                    <a:lumMod val="50000"/>
                  </a:schemeClr>
                </a:solidFill>
                <a:latin typeface="Times New Roman" panose="02020603050405020304" pitchFamily="18" charset="0"/>
                <a:cs typeface="Times New Roman" panose="02020603050405020304" pitchFamily="18" charset="0"/>
              </a:rPr>
              <a:t> identified functionally related protein groups.</a:t>
            </a:r>
            <a:endParaRPr lang="en-US" sz="2000" b="1" dirty="0">
              <a:solidFill>
                <a:schemeClr val="tx2">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dirty="0">
                <a:solidFill>
                  <a:schemeClr val="tx2">
                    <a:lumMod val="50000"/>
                  </a:schemeClr>
                </a:solidFill>
                <a:latin typeface="Times New Roman" panose="02020603050405020304" pitchFamily="18" charset="0"/>
                <a:cs typeface="Times New Roman" panose="02020603050405020304" pitchFamily="18" charset="0"/>
              </a:rPr>
              <a:t>The network showed a </a:t>
            </a:r>
            <a:r>
              <a:rPr lang="en-US" sz="2000" b="1" dirty="0">
                <a:solidFill>
                  <a:schemeClr val="tx2">
                    <a:lumMod val="50000"/>
                  </a:schemeClr>
                </a:solidFill>
                <a:latin typeface="Times New Roman" panose="02020603050405020304" pitchFamily="18" charset="0"/>
                <a:cs typeface="Times New Roman" panose="02020603050405020304" pitchFamily="18" charset="0"/>
              </a:rPr>
              <a:t>high average node degree of 23.5 </a:t>
            </a:r>
            <a:r>
              <a:rPr lang="en-US" sz="2000" dirty="0">
                <a:solidFill>
                  <a:schemeClr val="tx2">
                    <a:lumMod val="50000"/>
                  </a:schemeClr>
                </a:solidFill>
                <a:latin typeface="Times New Roman" panose="02020603050405020304" pitchFamily="18" charset="0"/>
                <a:cs typeface="Times New Roman" panose="02020603050405020304" pitchFamily="18" charset="0"/>
              </a:rPr>
              <a:t>(</a:t>
            </a:r>
            <a:r>
              <a:rPr lang="en-IN" sz="2000" dirty="0">
                <a:solidFill>
                  <a:schemeClr val="tx2">
                    <a:lumMod val="50000"/>
                  </a:schemeClr>
                </a:solidFill>
                <a:latin typeface="Times New Roman" panose="02020603050405020304" pitchFamily="18" charset="0"/>
                <a:cs typeface="Times New Roman" panose="02020603050405020304" pitchFamily="18" charset="0"/>
              </a:rPr>
              <a:t>protein's connectivity</a:t>
            </a:r>
            <a:r>
              <a:rPr lang="en-US" sz="2000" dirty="0">
                <a:solidFill>
                  <a:schemeClr val="tx2">
                    <a:lumMod val="50000"/>
                  </a:schemeClr>
                </a:solidFill>
                <a:latin typeface="Times New Roman" panose="02020603050405020304" pitchFamily="18" charset="0"/>
                <a:cs typeface="Times New Roman" panose="02020603050405020304" pitchFamily="18" charset="0"/>
              </a:rPr>
              <a:t>) and a </a:t>
            </a:r>
            <a:r>
              <a:rPr lang="en-US" sz="2000" b="1" dirty="0">
                <a:solidFill>
                  <a:schemeClr val="tx2">
                    <a:lumMod val="50000"/>
                  </a:schemeClr>
                </a:solidFill>
                <a:latin typeface="Times New Roman" panose="02020603050405020304" pitchFamily="18" charset="0"/>
                <a:cs typeface="Times New Roman" panose="02020603050405020304" pitchFamily="18" charset="0"/>
              </a:rPr>
              <a:t>local clustering coefficient of 0.69 </a:t>
            </a:r>
            <a:r>
              <a:rPr lang="en-US" sz="2000" dirty="0">
                <a:solidFill>
                  <a:schemeClr val="tx2">
                    <a:lumMod val="50000"/>
                  </a:schemeClr>
                </a:solidFill>
                <a:latin typeface="Times New Roman" panose="02020603050405020304" pitchFamily="18" charset="0"/>
                <a:cs typeface="Times New Roman" panose="02020603050405020304" pitchFamily="18" charset="0"/>
              </a:rPr>
              <a:t>(how tightly its neighbors are connected).</a:t>
            </a:r>
          </a:p>
          <a:p>
            <a:pPr marL="342900" indent="-342900">
              <a:lnSpc>
                <a:spcPct val="150000"/>
              </a:lnSpc>
              <a:buFont typeface="Wingdings" panose="05000000000000000000" pitchFamily="2" charset="2"/>
              <a:buChar char="Ø"/>
            </a:pPr>
            <a:r>
              <a:rPr lang="en-US" sz="2000" dirty="0">
                <a:solidFill>
                  <a:schemeClr val="tx2">
                    <a:lumMod val="50000"/>
                  </a:schemeClr>
                </a:solidFill>
                <a:latin typeface="Times New Roman" panose="02020603050405020304" pitchFamily="18" charset="0"/>
                <a:cs typeface="Times New Roman" panose="02020603050405020304" pitchFamily="18" charset="0"/>
              </a:rPr>
              <a:t>The network provides a </a:t>
            </a:r>
            <a:r>
              <a:rPr lang="en-US" sz="2000" b="1" dirty="0">
                <a:solidFill>
                  <a:schemeClr val="tx2">
                    <a:lumMod val="50000"/>
                  </a:schemeClr>
                </a:solidFill>
                <a:latin typeface="Times New Roman" panose="02020603050405020304" pitchFamily="18" charset="0"/>
                <a:cs typeface="Times New Roman" panose="02020603050405020304" pitchFamily="18" charset="0"/>
              </a:rPr>
              <a:t>molecular interaction map</a:t>
            </a:r>
            <a:r>
              <a:rPr lang="en-US" sz="2000" dirty="0">
                <a:solidFill>
                  <a:schemeClr val="tx2">
                    <a:lumMod val="50000"/>
                  </a:schemeClr>
                </a:solidFill>
                <a:latin typeface="Times New Roman" panose="02020603050405020304" pitchFamily="18" charset="0"/>
                <a:cs typeface="Times New Roman" panose="02020603050405020304" pitchFamily="18" charset="0"/>
              </a:rPr>
              <a:t>, guiding </a:t>
            </a:r>
            <a:r>
              <a:rPr lang="en-US" sz="2000" b="1" dirty="0">
                <a:solidFill>
                  <a:schemeClr val="tx2">
                    <a:lumMod val="50000"/>
                  </a:schemeClr>
                </a:solidFill>
                <a:latin typeface="Times New Roman" panose="02020603050405020304" pitchFamily="18" charset="0"/>
                <a:cs typeface="Times New Roman" panose="02020603050405020304" pitchFamily="18" charset="0"/>
              </a:rPr>
              <a:t>hub gene analysis</a:t>
            </a:r>
            <a:r>
              <a:rPr lang="en-US" sz="2000" dirty="0">
                <a:solidFill>
                  <a:schemeClr val="tx2">
                    <a:lumMod val="50000"/>
                  </a:schemeClr>
                </a:solidFill>
                <a:latin typeface="Times New Roman" panose="02020603050405020304" pitchFamily="18" charset="0"/>
                <a:cs typeface="Times New Roman" panose="02020603050405020304" pitchFamily="18" charset="0"/>
              </a:rPr>
              <a:t> in CF.</a:t>
            </a:r>
            <a:endParaRPr lang="en-US" sz="20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C3268F3-6985-D754-0FF6-C88447A4E97C}"/>
              </a:ext>
            </a:extLst>
          </p:cNvPr>
          <p:cNvSpPr txBox="1"/>
          <p:nvPr/>
        </p:nvSpPr>
        <p:spPr>
          <a:xfrm>
            <a:off x="211393" y="5997677"/>
            <a:ext cx="6907162" cy="769441"/>
          </a:xfrm>
          <a:prstGeom prst="rect">
            <a:avLst/>
          </a:prstGeom>
          <a:noFill/>
        </p:spPr>
        <p:txBody>
          <a:bodyPr wrap="square" rtlCol="0">
            <a:spAutoFit/>
          </a:bodyPr>
          <a:lstStyle/>
          <a:p>
            <a:pPr algn="ctr"/>
            <a:r>
              <a:rPr lang="en-US" sz="2200" b="1" dirty="0">
                <a:solidFill>
                  <a:srgbClr val="7030A0"/>
                </a:solidFill>
                <a:latin typeface="Times New Roman" panose="02020603050405020304" pitchFamily="18" charset="0"/>
                <a:cs typeface="Times New Roman" panose="02020603050405020304" pitchFamily="18" charset="0"/>
              </a:rPr>
              <a:t>Protein-Protein Interaction (PPI) network construction using STRING v12.0</a:t>
            </a:r>
            <a:endParaRPr lang="en-IN" sz="2200" b="1" dirty="0">
              <a:solidFill>
                <a:srgbClr val="7030A0"/>
              </a:solidFill>
            </a:endParaRPr>
          </a:p>
        </p:txBody>
      </p:sp>
    </p:spTree>
    <p:extLst>
      <p:ext uri="{BB962C8B-B14F-4D97-AF65-F5344CB8AC3E}">
        <p14:creationId xmlns:p14="http://schemas.microsoft.com/office/powerpoint/2010/main" val="743613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2AB0E-671C-8006-A1C6-F5CFE9EE9C00}"/>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RESULTS AND </a:t>
            </a:r>
            <a:r>
              <a:rPr lang="en-US" sz="4000" b="1">
                <a:solidFill>
                  <a:srgbClr val="7030A0"/>
                </a:solidFill>
                <a:latin typeface="Times New Roman" panose="02020603050405020304" pitchFamily="18" charset="0"/>
                <a:cs typeface="Times New Roman" panose="02020603050405020304" pitchFamily="18" charset="0"/>
              </a:rPr>
              <a:t>DISCUSSION  </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D0D8128-DC8D-587C-70FB-CE557023ADBF}"/>
              </a:ext>
            </a:extLst>
          </p:cNvPr>
          <p:cNvPicPr>
            <a:picLocks noChangeAspect="1"/>
          </p:cNvPicPr>
          <p:nvPr/>
        </p:nvPicPr>
        <p:blipFill>
          <a:blip r:embed="rId2">
            <a:extLst>
              <a:ext uri="{28A0092B-C50C-407E-A947-70E740481C1C}">
                <a14:useLocalDpi xmlns:a14="http://schemas.microsoft.com/office/drawing/2010/main" val="0"/>
              </a:ext>
            </a:extLst>
          </a:blip>
          <a:srcRect l="6612" t="3857" r="19712" b="2081"/>
          <a:stretch/>
        </p:blipFill>
        <p:spPr>
          <a:xfrm>
            <a:off x="5152103" y="784124"/>
            <a:ext cx="6961239" cy="5213554"/>
          </a:xfrm>
          <a:prstGeom prst="rect">
            <a:avLst/>
          </a:prstGeom>
        </p:spPr>
      </p:pic>
      <p:sp>
        <p:nvSpPr>
          <p:cNvPr id="6" name="TextBox 5">
            <a:extLst>
              <a:ext uri="{FF2B5EF4-FFF2-40B4-BE49-F238E27FC236}">
                <a16:creationId xmlns:a16="http://schemas.microsoft.com/office/drawing/2014/main" id="{4C5DEF84-B302-6FF3-7140-1C74CE2E21DE}"/>
              </a:ext>
            </a:extLst>
          </p:cNvPr>
          <p:cNvSpPr txBox="1"/>
          <p:nvPr/>
        </p:nvSpPr>
        <p:spPr>
          <a:xfrm>
            <a:off x="206478" y="1344032"/>
            <a:ext cx="4945625" cy="465364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solidFill>
                  <a:schemeClr val="tx2">
                    <a:lumMod val="50000"/>
                  </a:schemeClr>
                </a:solidFill>
                <a:latin typeface="Times New Roman" panose="02020603050405020304" pitchFamily="18" charset="0"/>
                <a:cs typeface="Times New Roman" panose="02020603050405020304" pitchFamily="18" charset="0"/>
              </a:rPr>
              <a:t>The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yFiles</a:t>
            </a:r>
            <a:r>
              <a:rPr lang="en-US" sz="2000" b="1" dirty="0">
                <a:latin typeface="Times New Roman" panose="02020603050405020304" pitchFamily="18" charset="0"/>
                <a:cs typeface="Times New Roman" panose="02020603050405020304" pitchFamily="18" charset="0"/>
              </a:rPr>
              <a:t> Organic layout (</a:t>
            </a:r>
            <a:r>
              <a:rPr lang="en-US" sz="2000" b="1" dirty="0" err="1">
                <a:latin typeface="Times New Roman" panose="02020603050405020304" pitchFamily="18" charset="0"/>
                <a:cs typeface="Times New Roman" panose="02020603050405020304" pitchFamily="18" charset="0"/>
              </a:rPr>
              <a:t>yFiles</a:t>
            </a:r>
            <a:r>
              <a:rPr lang="en-US" sz="2000" b="1" dirty="0">
                <a:latin typeface="Times New Roman" panose="02020603050405020304" pitchFamily="18" charset="0"/>
                <a:cs typeface="Times New Roman" panose="02020603050405020304" pitchFamily="18" charset="0"/>
              </a:rPr>
              <a:t> algorithm)</a:t>
            </a:r>
            <a:r>
              <a:rPr lang="en-US" sz="2000" dirty="0">
                <a:latin typeface="Times New Roman" panose="02020603050405020304" pitchFamily="18" charset="0"/>
                <a:cs typeface="Times New Roman" panose="02020603050405020304" pitchFamily="18" charset="0"/>
              </a:rPr>
              <a:t> </a:t>
            </a:r>
            <a:r>
              <a:rPr lang="en-US" sz="2000" dirty="0">
                <a:solidFill>
                  <a:schemeClr val="tx2">
                    <a:lumMod val="50000"/>
                  </a:schemeClr>
                </a:solidFill>
                <a:latin typeface="Times New Roman" panose="02020603050405020304" pitchFamily="18" charset="0"/>
                <a:cs typeface="Times New Roman" panose="02020603050405020304" pitchFamily="18" charset="0"/>
              </a:rPr>
              <a:t>was applied, </a:t>
            </a:r>
            <a:r>
              <a:rPr lang="en-US" sz="2000" dirty="0">
                <a:latin typeface="Times New Roman" panose="02020603050405020304" pitchFamily="18" charset="0"/>
                <a:cs typeface="Times New Roman" panose="02020603050405020304" pitchFamily="18" charset="0"/>
              </a:rPr>
              <a:t>which automatically arranges nodes based on natural interaction flow and cluster density.</a:t>
            </a:r>
          </a:p>
          <a:p>
            <a:pPr>
              <a:lnSpc>
                <a:spcPct val="150000"/>
              </a:lnSpc>
            </a:pPr>
            <a:r>
              <a:rPr lang="en-US" sz="2000" dirty="0">
                <a:solidFill>
                  <a:schemeClr val="tx2">
                    <a:lumMod val="50000"/>
                  </a:schemeClr>
                </a:solidFill>
                <a:latin typeface="Times New Roman" panose="02020603050405020304" pitchFamily="18" charset="0"/>
                <a:cs typeface="Times New Roman" panose="02020603050405020304" pitchFamily="18" charset="0"/>
              </a:rPr>
              <a:t> </a:t>
            </a:r>
          </a:p>
          <a:p>
            <a:pPr marL="342900" indent="-342900">
              <a:lnSpc>
                <a:spcPct val="150000"/>
              </a:lnSpc>
              <a:buFont typeface="Wingdings" panose="05000000000000000000" pitchFamily="2" charset="2"/>
              <a:buChar char="Ø"/>
            </a:pPr>
            <a:r>
              <a:rPr lang="en-US" sz="2000" b="1" dirty="0">
                <a:solidFill>
                  <a:schemeClr val="tx2">
                    <a:lumMod val="50000"/>
                  </a:schemeClr>
                </a:solidFill>
                <a:latin typeface="Times New Roman" panose="02020603050405020304" pitchFamily="18" charset="0"/>
                <a:cs typeface="Times New Roman" panose="02020603050405020304" pitchFamily="18" charset="0"/>
              </a:rPr>
              <a:t>Yellow nodes</a:t>
            </a:r>
            <a:r>
              <a:rPr lang="en-US" sz="2000" dirty="0">
                <a:solidFill>
                  <a:schemeClr val="tx2">
                    <a:lumMod val="50000"/>
                  </a:schemeClr>
                </a:solidFill>
                <a:latin typeface="Times New Roman" panose="02020603050405020304" pitchFamily="18" charset="0"/>
                <a:cs typeface="Times New Roman" panose="02020603050405020304" pitchFamily="18" charset="0"/>
              </a:rPr>
              <a:t> represent proteins, and </a:t>
            </a:r>
            <a:r>
              <a:rPr lang="en-US" sz="2000" b="1" dirty="0">
                <a:solidFill>
                  <a:schemeClr val="tx2">
                    <a:lumMod val="50000"/>
                  </a:schemeClr>
                </a:solidFill>
                <a:latin typeface="Times New Roman" panose="02020603050405020304" pitchFamily="18" charset="0"/>
                <a:cs typeface="Times New Roman" panose="02020603050405020304" pitchFamily="18" charset="0"/>
              </a:rPr>
              <a:t>blue edges</a:t>
            </a:r>
            <a:r>
              <a:rPr lang="en-US" sz="2000" dirty="0">
                <a:solidFill>
                  <a:schemeClr val="tx2">
                    <a:lumMod val="50000"/>
                  </a:schemeClr>
                </a:solidFill>
                <a:latin typeface="Times New Roman" panose="02020603050405020304" pitchFamily="18" charset="0"/>
                <a:cs typeface="Times New Roman" panose="02020603050405020304" pitchFamily="18" charset="0"/>
              </a:rPr>
              <a:t> denote interactions between them.</a:t>
            </a:r>
          </a:p>
          <a:p>
            <a:pPr>
              <a:lnSpc>
                <a:spcPct val="150000"/>
              </a:lnSpc>
            </a:pPr>
            <a:endParaRPr lang="en-US" sz="2000" dirty="0">
              <a:solidFill>
                <a:schemeClr val="tx2">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dirty="0">
                <a:solidFill>
                  <a:schemeClr val="tx2">
                    <a:lumMod val="50000"/>
                  </a:schemeClr>
                </a:solidFill>
                <a:latin typeface="Times New Roman" panose="02020603050405020304" pitchFamily="18" charset="0"/>
                <a:cs typeface="Times New Roman" panose="02020603050405020304" pitchFamily="18" charset="0"/>
              </a:rPr>
              <a:t>The network revealed </a:t>
            </a:r>
            <a:r>
              <a:rPr lang="en-US" sz="2000" b="1" dirty="0">
                <a:solidFill>
                  <a:schemeClr val="tx2">
                    <a:lumMod val="50000"/>
                  </a:schemeClr>
                </a:solidFill>
                <a:latin typeface="Times New Roman" panose="02020603050405020304" pitchFamily="18" charset="0"/>
                <a:cs typeface="Times New Roman" panose="02020603050405020304" pitchFamily="18" charset="0"/>
              </a:rPr>
              <a:t>dense clustering</a:t>
            </a:r>
            <a:r>
              <a:rPr lang="en-US" sz="2000" dirty="0">
                <a:solidFill>
                  <a:schemeClr val="tx2">
                    <a:lumMod val="50000"/>
                  </a:schemeClr>
                </a:solidFill>
                <a:latin typeface="Times New Roman" panose="02020603050405020304" pitchFamily="18" charset="0"/>
                <a:cs typeface="Times New Roman" panose="02020603050405020304" pitchFamily="18" charset="0"/>
              </a:rPr>
              <a:t> around central proteins </a:t>
            </a:r>
            <a:endParaRPr lang="en-IN" sz="20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D7C73C4D-5E11-EDF3-B53F-D97C022FE2B1}"/>
              </a:ext>
            </a:extLst>
          </p:cNvPr>
          <p:cNvSpPr/>
          <p:nvPr/>
        </p:nvSpPr>
        <p:spPr>
          <a:xfrm>
            <a:off x="5751871" y="2212258"/>
            <a:ext cx="884902" cy="678426"/>
          </a:xfrm>
          <a:prstGeom prst="ellipse">
            <a:avLst/>
          </a:prstGeom>
          <a:noFill/>
          <a:ln w="19050">
            <a:solidFill>
              <a:srgbClr val="FF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B8FDAF1-962C-B700-61AA-C2A1171B3818}"/>
              </a:ext>
            </a:extLst>
          </p:cNvPr>
          <p:cNvSpPr txBox="1"/>
          <p:nvPr/>
        </p:nvSpPr>
        <p:spPr>
          <a:xfrm>
            <a:off x="5466736" y="5997678"/>
            <a:ext cx="6479458" cy="769441"/>
          </a:xfrm>
          <a:prstGeom prst="rect">
            <a:avLst/>
          </a:prstGeom>
          <a:noFill/>
        </p:spPr>
        <p:txBody>
          <a:bodyPr wrap="square" rtlCol="0">
            <a:spAutoFit/>
          </a:bodyPr>
          <a:lstStyle/>
          <a:p>
            <a:pPr algn="ctr"/>
            <a:r>
              <a:rPr lang="en-IN" sz="2200" b="1" dirty="0">
                <a:solidFill>
                  <a:srgbClr val="7030A0"/>
                </a:solidFill>
                <a:latin typeface="Times New Roman" panose="02020603050405020304" pitchFamily="18" charset="0"/>
                <a:cs typeface="Times New Roman" panose="02020603050405020304" pitchFamily="18" charset="0"/>
              </a:rPr>
              <a:t>Network Visualization and analysis using </a:t>
            </a:r>
            <a:r>
              <a:rPr lang="en-US" sz="2200" b="1" dirty="0" err="1">
                <a:solidFill>
                  <a:srgbClr val="7030A0"/>
                </a:solidFill>
                <a:latin typeface="Times New Roman" panose="02020603050405020304" pitchFamily="18" charset="0"/>
                <a:cs typeface="Times New Roman" panose="02020603050405020304" pitchFamily="18" charset="0"/>
              </a:rPr>
              <a:t>Cytoscape</a:t>
            </a:r>
            <a:r>
              <a:rPr lang="en-US" sz="2200" b="1" dirty="0">
                <a:solidFill>
                  <a:srgbClr val="7030A0"/>
                </a:solidFill>
                <a:latin typeface="Times New Roman" panose="02020603050405020304" pitchFamily="18" charset="0"/>
                <a:cs typeface="Times New Roman" panose="02020603050405020304" pitchFamily="18" charset="0"/>
              </a:rPr>
              <a:t> version 3.10.0 </a:t>
            </a:r>
            <a:endParaRPr lang="en-IN" sz="2200" b="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6339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443B-972C-F1DA-8D10-4FD9786B0444}"/>
              </a:ext>
            </a:extLst>
          </p:cNvPr>
          <p:cNvSpPr txBox="1">
            <a:spLocks/>
          </p:cNvSpPr>
          <p:nvPr/>
        </p:nvSpPr>
        <p:spPr>
          <a:xfrm>
            <a:off x="0" y="19665"/>
            <a:ext cx="12192000" cy="698090"/>
          </a:xfrm>
          <a:prstGeom prst="rect">
            <a:avLst/>
          </a:prstGeom>
          <a:solidFill>
            <a:srgbClr val="FDF3ED"/>
          </a:solidFill>
          <a:ln w="19050">
            <a:solidFill>
              <a:srgbClr val="FF006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7030A0"/>
                </a:solidFill>
                <a:latin typeface="Times New Roman" panose="02020603050405020304" pitchFamily="18" charset="0"/>
                <a:cs typeface="Times New Roman" panose="02020603050405020304" pitchFamily="18" charset="0"/>
              </a:rPr>
              <a:t>RESULTS AND </a:t>
            </a:r>
            <a:r>
              <a:rPr lang="en-US" sz="4000" b="1">
                <a:solidFill>
                  <a:srgbClr val="7030A0"/>
                </a:solidFill>
                <a:latin typeface="Times New Roman" panose="02020603050405020304" pitchFamily="18" charset="0"/>
                <a:cs typeface="Times New Roman" panose="02020603050405020304" pitchFamily="18" charset="0"/>
              </a:rPr>
              <a:t>DISCUSSION  </a:t>
            </a:r>
            <a:endParaRPr lang="en-IN" sz="4000" b="1" dirty="0">
              <a:solidFill>
                <a:srgbClr val="7030A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D4E7E60-15B7-3B86-FA55-B9E139FF1173}"/>
              </a:ext>
            </a:extLst>
          </p:cNvPr>
          <p:cNvPicPr>
            <a:picLocks noChangeAspect="1"/>
          </p:cNvPicPr>
          <p:nvPr/>
        </p:nvPicPr>
        <p:blipFill>
          <a:blip r:embed="rId2">
            <a:extLst>
              <a:ext uri="{28A0092B-C50C-407E-A947-70E740481C1C}">
                <a14:useLocalDpi xmlns:a14="http://schemas.microsoft.com/office/drawing/2010/main" val="0"/>
              </a:ext>
            </a:extLst>
          </a:blip>
          <a:srcRect l="19922" r="20236"/>
          <a:stretch/>
        </p:blipFill>
        <p:spPr>
          <a:xfrm>
            <a:off x="129659" y="1312650"/>
            <a:ext cx="4348318" cy="4232699"/>
          </a:xfrm>
          <a:prstGeom prst="rect">
            <a:avLst/>
          </a:prstGeom>
        </p:spPr>
      </p:pic>
      <p:pic>
        <p:nvPicPr>
          <p:cNvPr id="4" name="Picture 3">
            <a:extLst>
              <a:ext uri="{FF2B5EF4-FFF2-40B4-BE49-F238E27FC236}">
                <a16:creationId xmlns:a16="http://schemas.microsoft.com/office/drawing/2014/main" id="{D99316CD-C53A-59B0-E7F7-471B70D9751F}"/>
              </a:ext>
            </a:extLst>
          </p:cNvPr>
          <p:cNvPicPr>
            <a:picLocks noChangeAspect="1"/>
          </p:cNvPicPr>
          <p:nvPr/>
        </p:nvPicPr>
        <p:blipFill>
          <a:blip r:embed="rId3"/>
          <a:srcRect l="81613" t="9752" r="4677" b="52545"/>
          <a:stretch/>
        </p:blipFill>
        <p:spPr>
          <a:xfrm>
            <a:off x="4690907" y="1622324"/>
            <a:ext cx="2348990" cy="3578208"/>
          </a:xfrm>
          <a:prstGeom prst="rect">
            <a:avLst/>
          </a:prstGeom>
        </p:spPr>
      </p:pic>
      <p:sp>
        <p:nvSpPr>
          <p:cNvPr id="6" name="TextBox 5">
            <a:extLst>
              <a:ext uri="{FF2B5EF4-FFF2-40B4-BE49-F238E27FC236}">
                <a16:creationId xmlns:a16="http://schemas.microsoft.com/office/drawing/2014/main" id="{A97BA97A-C60E-2201-8923-EE092892598E}"/>
              </a:ext>
            </a:extLst>
          </p:cNvPr>
          <p:cNvSpPr txBox="1"/>
          <p:nvPr/>
        </p:nvSpPr>
        <p:spPr>
          <a:xfrm>
            <a:off x="7157884" y="978660"/>
            <a:ext cx="5034116" cy="557697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solidFill>
                  <a:schemeClr val="tx2">
                    <a:lumMod val="50000"/>
                  </a:schemeClr>
                </a:solidFill>
                <a:latin typeface="Times New Roman" panose="02020603050405020304" pitchFamily="18" charset="0"/>
                <a:cs typeface="Times New Roman" panose="02020603050405020304" pitchFamily="18" charset="0"/>
              </a:rPr>
              <a:t>The </a:t>
            </a:r>
            <a:r>
              <a:rPr lang="en-US" sz="2000" b="1" dirty="0">
                <a:solidFill>
                  <a:schemeClr val="tx2">
                    <a:lumMod val="50000"/>
                  </a:schemeClr>
                </a:solidFill>
                <a:latin typeface="Times New Roman" panose="02020603050405020304" pitchFamily="18" charset="0"/>
                <a:cs typeface="Times New Roman" panose="02020603050405020304" pitchFamily="18" charset="0"/>
              </a:rPr>
              <a:t>top 10 hub genes were identified</a:t>
            </a:r>
            <a:r>
              <a:rPr lang="en-US" sz="2000" dirty="0">
                <a:solidFill>
                  <a:schemeClr val="tx2">
                    <a:lumMod val="50000"/>
                  </a:schemeClr>
                </a:solidFill>
                <a:latin typeface="Times New Roman" panose="02020603050405020304" pitchFamily="18" charset="0"/>
                <a:cs typeface="Times New Roman" panose="02020603050405020304" pitchFamily="18" charset="0"/>
              </a:rPr>
              <a:t>, with </a:t>
            </a:r>
            <a:r>
              <a:rPr lang="en-US" sz="2000" b="1" dirty="0">
                <a:solidFill>
                  <a:schemeClr val="tx2">
                    <a:lumMod val="50000"/>
                  </a:schemeClr>
                </a:solidFill>
                <a:latin typeface="Times New Roman" panose="02020603050405020304" pitchFamily="18" charset="0"/>
                <a:cs typeface="Times New Roman" panose="02020603050405020304" pitchFamily="18" charset="0"/>
              </a:rPr>
              <a:t>CFTR ranked the highest</a:t>
            </a:r>
            <a:r>
              <a:rPr lang="en-US" sz="2000" dirty="0">
                <a:solidFill>
                  <a:schemeClr val="tx2">
                    <a:lumMod val="50000"/>
                  </a:schemeClr>
                </a:solidFill>
                <a:latin typeface="Times New Roman" panose="02020603050405020304" pitchFamily="18" charset="0"/>
                <a:cs typeface="Times New Roman" panose="02020603050405020304" pitchFamily="18" charset="0"/>
              </a:rPr>
              <a:t> based on maximum connectivity values.</a:t>
            </a:r>
          </a:p>
          <a:p>
            <a:pPr>
              <a:lnSpc>
                <a:spcPct val="150000"/>
              </a:lnSpc>
            </a:pPr>
            <a:endParaRPr lang="en-US" sz="2000" dirty="0">
              <a:solidFill>
                <a:schemeClr val="tx2">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dirty="0">
                <a:solidFill>
                  <a:schemeClr val="tx2">
                    <a:lumMod val="50000"/>
                  </a:schemeClr>
                </a:solidFill>
                <a:latin typeface="Times New Roman" panose="02020603050405020304" pitchFamily="18" charset="0"/>
                <a:cs typeface="Times New Roman" panose="02020603050405020304" pitchFamily="18" charset="0"/>
              </a:rPr>
              <a:t>CFTR exhibited the most significant connectivity, highlighting its critical regulatory role within the constructed network.</a:t>
            </a:r>
          </a:p>
          <a:p>
            <a:pPr>
              <a:lnSpc>
                <a:spcPct val="150000"/>
              </a:lnSpc>
            </a:pPr>
            <a:endParaRPr lang="en-US" sz="2000" dirty="0">
              <a:solidFill>
                <a:schemeClr val="tx2">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dirty="0">
                <a:solidFill>
                  <a:schemeClr val="tx2">
                    <a:lumMod val="50000"/>
                  </a:schemeClr>
                </a:solidFill>
                <a:latin typeface="Times New Roman" panose="02020603050405020304" pitchFamily="18" charset="0"/>
                <a:cs typeface="Times New Roman" panose="02020603050405020304" pitchFamily="18" charset="0"/>
              </a:rPr>
              <a:t>The identification of CFTR as a major hub supports its potential as a </a:t>
            </a:r>
            <a:r>
              <a:rPr lang="en-US" sz="2000" b="1" dirty="0">
                <a:solidFill>
                  <a:schemeClr val="tx2">
                    <a:lumMod val="50000"/>
                  </a:schemeClr>
                </a:solidFill>
                <a:latin typeface="Times New Roman" panose="02020603050405020304" pitchFamily="18" charset="0"/>
                <a:cs typeface="Times New Roman" panose="02020603050405020304" pitchFamily="18" charset="0"/>
              </a:rPr>
              <a:t>core therapeutic target in cystic fibrosis.</a:t>
            </a:r>
            <a:endParaRPr lang="en-IN" sz="20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CF37CF1-5CC5-13E9-0294-AC386EC60193}"/>
              </a:ext>
            </a:extLst>
          </p:cNvPr>
          <p:cNvSpPr txBox="1"/>
          <p:nvPr/>
        </p:nvSpPr>
        <p:spPr>
          <a:xfrm>
            <a:off x="570272" y="5786195"/>
            <a:ext cx="6587612" cy="769441"/>
          </a:xfrm>
          <a:prstGeom prst="rect">
            <a:avLst/>
          </a:prstGeom>
          <a:noFill/>
        </p:spPr>
        <p:txBody>
          <a:bodyPr wrap="square" rtlCol="0">
            <a:spAutoFit/>
          </a:bodyPr>
          <a:lstStyle/>
          <a:p>
            <a:pPr algn="ctr"/>
            <a:r>
              <a:rPr lang="en-IN" sz="2200" b="1" dirty="0">
                <a:solidFill>
                  <a:srgbClr val="7030A0"/>
                </a:solidFill>
                <a:latin typeface="Times New Roman" panose="02020603050405020304" pitchFamily="18" charset="0"/>
                <a:cs typeface="Times New Roman" panose="02020603050405020304" pitchFamily="18" charset="0"/>
              </a:rPr>
              <a:t>Centrality Analysis using Maximum Neighbourhood Component (MNC)</a:t>
            </a:r>
          </a:p>
        </p:txBody>
      </p:sp>
    </p:spTree>
    <p:extLst>
      <p:ext uri="{BB962C8B-B14F-4D97-AF65-F5344CB8AC3E}">
        <p14:creationId xmlns:p14="http://schemas.microsoft.com/office/powerpoint/2010/main" val="1826412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2706</Words>
  <Application>Microsoft Office PowerPoint</Application>
  <PresentationFormat>Widescreen</PresentationFormat>
  <Paragraphs>332</Paragraphs>
  <Slides>29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Arial Rounded MT Bold</vt:lpstr>
      <vt:lpstr>Bahnschrift SemiLight SemiConde</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Sountharya Sivakumar</dc:creator>
  <cp:lastModifiedBy>Sountharya Sivakumar</cp:lastModifiedBy>
  <cp:revision>16</cp:revision>
  <dcterms:created xsi:type="dcterms:W3CDTF">2025-04-28T09:09:46Z</dcterms:created>
  <dcterms:modified xsi:type="dcterms:W3CDTF">2025-05-03T05:39:43Z</dcterms:modified>
</cp:coreProperties>
</file>